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6">
  <p:sldMasterIdLst>
    <p:sldMasterId id="2147483744" r:id="rId4"/>
  </p:sldMasterIdLst>
  <p:notesMasterIdLst>
    <p:notesMasterId r:id="rId18"/>
  </p:notesMasterIdLst>
  <p:sldIdLst>
    <p:sldId id="287" r:id="rId5"/>
    <p:sldId id="288" r:id="rId6"/>
    <p:sldId id="289" r:id="rId7"/>
    <p:sldId id="256" r:id="rId8"/>
    <p:sldId id="257" r:id="rId9"/>
    <p:sldId id="258" r:id="rId10"/>
    <p:sldId id="260" r:id="rId11"/>
    <p:sldId id="286" r:id="rId12"/>
    <p:sldId id="276" r:id="rId13"/>
    <p:sldId id="274" r:id="rId14"/>
    <p:sldId id="280" r:id="rId15"/>
    <p:sldId id="277" r:id="rId16"/>
    <p:sldId id="265"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4ED816-2EC7-4063-B2F4-481AD046EC77}" v="16" dt="2021-08-29T15:56:33.3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858" autoAdjust="0"/>
    <p:restoredTop sz="94249" autoAdjust="0"/>
  </p:normalViewPr>
  <p:slideViewPr>
    <p:cSldViewPr snapToGrid="0" snapToObjects="1">
      <p:cViewPr>
        <p:scale>
          <a:sx n="65" d="100"/>
          <a:sy n="65" d="100"/>
        </p:scale>
        <p:origin x="1196" y="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0-09-08T15:05:18.102" idx="1">
    <p:pos x="10" y="10"/>
    <p:text/>
    <p:extLst>
      <p:ext uri="{C676402C-5697-4E1C-873F-D02D1690AC5C}">
        <p15:threadingInfo xmlns:p15="http://schemas.microsoft.com/office/powerpoint/2012/main" timeZoneBias="24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EAF0B9-B791-4378-B573-DDC7199AF0D9}" type="datetimeFigureOut">
              <a:rPr lang="en-US" smtClean="0"/>
              <a:t>8/29/2021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3BE511-0B8B-4937-A477-10F91184C1C1}" type="slidenum">
              <a:rPr lang="en-US" smtClean="0"/>
              <a:t>‹#›</a:t>
            </a:fld>
            <a:endParaRPr lang="en-US"/>
          </a:p>
        </p:txBody>
      </p:sp>
    </p:spTree>
    <p:extLst>
      <p:ext uri="{BB962C8B-B14F-4D97-AF65-F5344CB8AC3E}">
        <p14:creationId xmlns:p14="http://schemas.microsoft.com/office/powerpoint/2010/main" val="1842544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a:t>
            </a:r>
          </a:p>
        </p:txBody>
      </p:sp>
      <p:sp>
        <p:nvSpPr>
          <p:cNvPr id="4" name="Slide Number Placeholder 3"/>
          <p:cNvSpPr>
            <a:spLocks noGrp="1"/>
          </p:cNvSpPr>
          <p:nvPr>
            <p:ph type="sldNum" sz="quarter" idx="10"/>
          </p:nvPr>
        </p:nvSpPr>
        <p:spPr/>
        <p:txBody>
          <a:bodyPr/>
          <a:lstStyle/>
          <a:p>
            <a:fld id="{313BE511-0B8B-4937-A477-10F91184C1C1}" type="slidenum">
              <a:rPr lang="en-US" smtClean="0"/>
              <a:t>4</a:t>
            </a:fld>
            <a:endParaRPr lang="en-US"/>
          </a:p>
        </p:txBody>
      </p:sp>
    </p:spTree>
    <p:extLst>
      <p:ext uri="{BB962C8B-B14F-4D97-AF65-F5344CB8AC3E}">
        <p14:creationId xmlns:p14="http://schemas.microsoft.com/office/powerpoint/2010/main" val="53135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3BE511-0B8B-4937-A477-10F91184C1C1}" type="slidenum">
              <a:rPr lang="en-US" smtClean="0"/>
              <a:t>5</a:t>
            </a:fld>
            <a:endParaRPr lang="en-US"/>
          </a:p>
        </p:txBody>
      </p:sp>
    </p:spTree>
    <p:extLst>
      <p:ext uri="{BB962C8B-B14F-4D97-AF65-F5344CB8AC3E}">
        <p14:creationId xmlns:p14="http://schemas.microsoft.com/office/powerpoint/2010/main" val="4119159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Title I funds are used to supplement the program at the school by providing funds which support the following types of activities:</a:t>
            </a:r>
          </a:p>
          <a:p>
            <a:endParaRPr lang="en-US" altLang="en-US" dirty="0">
              <a:latin typeface="Arial" panose="020B0604020202020204" pitchFamily="34" charset="0"/>
            </a:endParaRPr>
          </a:p>
          <a:p>
            <a:pPr>
              <a:buFontTx/>
              <a:buChar char="•"/>
            </a:pPr>
            <a:r>
              <a:rPr lang="en-US" altLang="en-US" dirty="0">
                <a:latin typeface="Arial" panose="020B0604020202020204" pitchFamily="34" charset="0"/>
              </a:rPr>
              <a:t>Additional teachers and paraprofessionals to create smaller classes</a:t>
            </a:r>
          </a:p>
          <a:p>
            <a:pPr eaLnBrk="1" hangingPunct="1">
              <a:buFontTx/>
              <a:buChar char="•"/>
            </a:pPr>
            <a:r>
              <a:rPr lang="en-US" altLang="en-US" dirty="0">
                <a:latin typeface="Arial" panose="020B0604020202020204" pitchFamily="34" charset="0"/>
              </a:rPr>
              <a:t>Additional training for school staff</a:t>
            </a:r>
          </a:p>
          <a:p>
            <a:pPr eaLnBrk="1" hangingPunct="1">
              <a:buFontTx/>
              <a:buChar char="•"/>
            </a:pPr>
            <a:r>
              <a:rPr lang="en-US" altLang="en-US" dirty="0">
                <a:latin typeface="Arial" panose="020B0604020202020204" pitchFamily="34" charset="0"/>
              </a:rPr>
              <a:t>Extra time for instruction (Before and/or after school programs)</a:t>
            </a:r>
          </a:p>
          <a:p>
            <a:pPr eaLnBrk="1" hangingPunct="1">
              <a:buFontTx/>
              <a:buChar char="•"/>
            </a:pPr>
            <a:r>
              <a:rPr lang="en-US" altLang="en-US" dirty="0">
                <a:latin typeface="Arial" panose="020B0604020202020204" pitchFamily="34" charset="0"/>
              </a:rPr>
              <a:t>Parent and Family Engagement Activities </a:t>
            </a:r>
          </a:p>
          <a:p>
            <a:pPr eaLnBrk="1" hangingPunct="1">
              <a:buFontTx/>
              <a:buChar char="•"/>
            </a:pPr>
            <a:r>
              <a:rPr lang="en-US" altLang="en-US" dirty="0">
                <a:latin typeface="Arial" panose="020B0604020202020204" pitchFamily="34" charset="0"/>
              </a:rPr>
              <a:t>A variety of supplemental teaching methods and materials</a:t>
            </a:r>
          </a:p>
          <a:p>
            <a:endParaRPr lang="en-US" dirty="0"/>
          </a:p>
        </p:txBody>
      </p:sp>
      <p:sp>
        <p:nvSpPr>
          <p:cNvPr id="4" name="Slide Number Placeholder 3"/>
          <p:cNvSpPr>
            <a:spLocks noGrp="1"/>
          </p:cNvSpPr>
          <p:nvPr>
            <p:ph type="sldNum" sz="quarter" idx="10"/>
          </p:nvPr>
        </p:nvSpPr>
        <p:spPr/>
        <p:txBody>
          <a:bodyPr/>
          <a:lstStyle/>
          <a:p>
            <a:fld id="{313BE511-0B8B-4937-A477-10F91184C1C1}" type="slidenum">
              <a:rPr lang="en-US" smtClean="0"/>
              <a:t>6</a:t>
            </a:fld>
            <a:endParaRPr lang="en-US"/>
          </a:p>
        </p:txBody>
      </p:sp>
    </p:spTree>
    <p:extLst>
      <p:ext uri="{BB962C8B-B14F-4D97-AF65-F5344CB8AC3E}">
        <p14:creationId xmlns:p14="http://schemas.microsoft.com/office/powerpoint/2010/main" val="2201994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 Decisions and Planning on How to Use Title I funds based on needs assessment.</a:t>
            </a:r>
            <a:endParaRPr lang="en-US" dirty="0"/>
          </a:p>
        </p:txBody>
      </p:sp>
      <p:sp>
        <p:nvSpPr>
          <p:cNvPr id="4" name="Slide Number Placeholder 3"/>
          <p:cNvSpPr>
            <a:spLocks noGrp="1"/>
          </p:cNvSpPr>
          <p:nvPr>
            <p:ph type="sldNum" sz="quarter" idx="10"/>
          </p:nvPr>
        </p:nvSpPr>
        <p:spPr/>
        <p:txBody>
          <a:bodyPr/>
          <a:lstStyle/>
          <a:p>
            <a:fld id="{313BE511-0B8B-4937-A477-10F91184C1C1}" type="slidenum">
              <a:rPr lang="en-US" smtClean="0"/>
              <a:t>7</a:t>
            </a:fld>
            <a:endParaRPr lang="en-US"/>
          </a:p>
        </p:txBody>
      </p:sp>
    </p:spTree>
    <p:extLst>
      <p:ext uri="{BB962C8B-B14F-4D97-AF65-F5344CB8AC3E}">
        <p14:creationId xmlns:p14="http://schemas.microsoft.com/office/powerpoint/2010/main" val="10087075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3BE511-0B8B-4937-A477-10F91184C1C1}" type="slidenum">
              <a:rPr lang="en-US" smtClean="0"/>
              <a:t>8</a:t>
            </a:fld>
            <a:endParaRPr lang="en-US"/>
          </a:p>
        </p:txBody>
      </p:sp>
    </p:spTree>
    <p:extLst>
      <p:ext uri="{BB962C8B-B14F-4D97-AF65-F5344CB8AC3E}">
        <p14:creationId xmlns:p14="http://schemas.microsoft.com/office/powerpoint/2010/main" val="2303527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Section 1112 of ESEA requires meaningful involvement of parents in the decisions made at the school. Specifically, parents are required to be involved in the development, implementation, review and revisions of the Parent and Family Engagement Plan, School-wide Plan (School Improvement Plan) and the Parent-School Compact. Parents are also required to be involved in the development of district wide policies. </a:t>
            </a:r>
          </a:p>
          <a:p>
            <a:endParaRPr lang="en-US" altLang="en-US" dirty="0">
              <a:latin typeface="Arial" panose="020B0604020202020204" pitchFamily="34" charset="0"/>
            </a:endParaRPr>
          </a:p>
          <a:p>
            <a:r>
              <a:rPr lang="en-US" altLang="en-US" b="1" u="sng" dirty="0">
                <a:latin typeface="Arial" panose="020B0604020202020204" pitchFamily="34" charset="0"/>
              </a:rPr>
              <a:t>Title I District Parent and Family Engagement Plan</a:t>
            </a:r>
            <a:r>
              <a:rPr lang="en-US" altLang="en-US" dirty="0">
                <a:latin typeface="Arial" panose="020B0604020202020204" pitchFamily="34" charset="0"/>
              </a:rPr>
              <a:t>– how the district involves parents and families and build schools’ and parents’ capacity for strong parent and family engagement and to help their children succeed.   Must be reviewed and revised annually with parents.</a:t>
            </a:r>
          </a:p>
          <a:p>
            <a:pPr marL="742950" lvl="1" indent="-285750"/>
            <a:r>
              <a:rPr lang="en-US" altLang="en-US" dirty="0">
                <a:latin typeface="Arial" panose="020B0604020202020204" pitchFamily="34" charset="0"/>
              </a:rPr>
              <a:t>Explain that Title I parents can be involved in reviewing and updating the policy each year (provide the dates/times for the virtual meeting if available)</a:t>
            </a:r>
          </a:p>
          <a:p>
            <a:endParaRPr lang="en-US" dirty="0"/>
          </a:p>
        </p:txBody>
      </p:sp>
      <p:sp>
        <p:nvSpPr>
          <p:cNvPr id="4" name="Slide Number Placeholder 3"/>
          <p:cNvSpPr>
            <a:spLocks noGrp="1"/>
          </p:cNvSpPr>
          <p:nvPr>
            <p:ph type="sldNum" sz="quarter" idx="10"/>
          </p:nvPr>
        </p:nvSpPr>
        <p:spPr/>
        <p:txBody>
          <a:bodyPr/>
          <a:lstStyle/>
          <a:p>
            <a:fld id="{313BE511-0B8B-4937-A477-10F91184C1C1}" type="slidenum">
              <a:rPr lang="en-US" smtClean="0"/>
              <a:t>9</a:t>
            </a:fld>
            <a:endParaRPr lang="en-US"/>
          </a:p>
        </p:txBody>
      </p:sp>
    </p:spTree>
    <p:extLst>
      <p:ext uri="{BB962C8B-B14F-4D97-AF65-F5344CB8AC3E}">
        <p14:creationId xmlns:p14="http://schemas.microsoft.com/office/powerpoint/2010/main" val="1906461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1" u="sng" dirty="0">
                <a:latin typeface="Arial" panose="020B0604020202020204" pitchFamily="34" charset="0"/>
              </a:rPr>
              <a:t>Title I School-Parent-Student Compact</a:t>
            </a:r>
            <a:r>
              <a:rPr lang="en-US" altLang="en-US" dirty="0">
                <a:latin typeface="Arial" panose="020B0604020202020204" pitchFamily="34" charset="0"/>
              </a:rPr>
              <a:t> – outlines how parents, the entire school staff, and students will share the responsibility for improved student academic achievement. Must be reviewed and revised annually with parents. </a:t>
            </a:r>
          </a:p>
          <a:p>
            <a:pPr lvl="1"/>
            <a:r>
              <a:rPr lang="en-US" altLang="en-US" dirty="0">
                <a:latin typeface="Arial" panose="020B0604020202020204" pitchFamily="34" charset="0"/>
              </a:rPr>
              <a:t>Explain that Title I parents can be involved in reviewing and updating the school/parent policy each year (provide the dates/times for the meeting if available)</a:t>
            </a:r>
          </a:p>
          <a:p>
            <a:endParaRPr lang="en-US" dirty="0"/>
          </a:p>
        </p:txBody>
      </p:sp>
      <p:sp>
        <p:nvSpPr>
          <p:cNvPr id="4" name="Slide Number Placeholder 3"/>
          <p:cNvSpPr>
            <a:spLocks noGrp="1"/>
          </p:cNvSpPr>
          <p:nvPr>
            <p:ph type="sldNum" sz="quarter" idx="10"/>
          </p:nvPr>
        </p:nvSpPr>
        <p:spPr/>
        <p:txBody>
          <a:bodyPr/>
          <a:lstStyle/>
          <a:p>
            <a:fld id="{313BE511-0B8B-4937-A477-10F91184C1C1}" type="slidenum">
              <a:rPr lang="en-US" smtClean="0"/>
              <a:t>10</a:t>
            </a:fld>
            <a:endParaRPr lang="en-US"/>
          </a:p>
        </p:txBody>
      </p:sp>
    </p:spTree>
    <p:extLst>
      <p:ext uri="{BB962C8B-B14F-4D97-AF65-F5344CB8AC3E}">
        <p14:creationId xmlns:p14="http://schemas.microsoft.com/office/powerpoint/2010/main" val="37064385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r>
              <a:rPr lang="en-US" altLang="en-US" dirty="0">
                <a:latin typeface="Arial" panose="020B0604020202020204" pitchFamily="34" charset="0"/>
              </a:rPr>
              <a:t>This slide is optional if this will be discussed with classroom teacher </a:t>
            </a:r>
          </a:p>
          <a:p>
            <a:pPr marL="228600" indent="-228600"/>
            <a:r>
              <a:rPr lang="en-US" altLang="en-US" dirty="0">
                <a:latin typeface="Arial" panose="020B0604020202020204" pitchFamily="34" charset="0"/>
              </a:rPr>
              <a:t>School’s Curriculum</a:t>
            </a:r>
          </a:p>
          <a:p>
            <a:pPr marL="228600" indent="-228600"/>
            <a:r>
              <a:rPr lang="en-US" altLang="en-US" dirty="0">
                <a:latin typeface="Arial" panose="020B0604020202020204" pitchFamily="34" charset="0"/>
              </a:rPr>
              <a:t>Describe and explain the curriculum (Specific names of texts)</a:t>
            </a:r>
          </a:p>
          <a:p>
            <a:endParaRPr lang="en-US" dirty="0"/>
          </a:p>
        </p:txBody>
      </p:sp>
      <p:sp>
        <p:nvSpPr>
          <p:cNvPr id="4" name="Slide Number Placeholder 3"/>
          <p:cNvSpPr>
            <a:spLocks noGrp="1"/>
          </p:cNvSpPr>
          <p:nvPr>
            <p:ph type="sldNum" sz="quarter" idx="10"/>
          </p:nvPr>
        </p:nvSpPr>
        <p:spPr/>
        <p:txBody>
          <a:bodyPr/>
          <a:lstStyle/>
          <a:p>
            <a:fld id="{313BE511-0B8B-4937-A477-10F91184C1C1}" type="slidenum">
              <a:rPr lang="en-US" smtClean="0"/>
              <a:t>11</a:t>
            </a:fld>
            <a:endParaRPr lang="en-US"/>
          </a:p>
        </p:txBody>
      </p:sp>
    </p:spTree>
    <p:extLst>
      <p:ext uri="{BB962C8B-B14F-4D97-AF65-F5344CB8AC3E}">
        <p14:creationId xmlns:p14="http://schemas.microsoft.com/office/powerpoint/2010/main" val="14078164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Personalize with all ways you connect with families. </a:t>
            </a:r>
          </a:p>
        </p:txBody>
      </p:sp>
      <p:sp>
        <p:nvSpPr>
          <p:cNvPr id="4" name="Slide Number Placeholder 3"/>
          <p:cNvSpPr>
            <a:spLocks noGrp="1"/>
          </p:cNvSpPr>
          <p:nvPr>
            <p:ph type="sldNum" sz="quarter" idx="10"/>
          </p:nvPr>
        </p:nvSpPr>
        <p:spPr/>
        <p:txBody>
          <a:bodyPr/>
          <a:lstStyle/>
          <a:p>
            <a:fld id="{313BE511-0B8B-4937-A477-10F91184C1C1}" type="slidenum">
              <a:rPr lang="en-US" smtClean="0"/>
              <a:t>13</a:t>
            </a:fld>
            <a:endParaRPr lang="en-US"/>
          </a:p>
        </p:txBody>
      </p:sp>
    </p:spTree>
    <p:extLst>
      <p:ext uri="{BB962C8B-B14F-4D97-AF65-F5344CB8AC3E}">
        <p14:creationId xmlns:p14="http://schemas.microsoft.com/office/powerpoint/2010/main" val="2561259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0E2307-1E40-4E12-8716-25BFDA8E7013}" type="datetime1">
              <a:rPr lang="en-US" smtClean="0"/>
              <a:pPr/>
              <a:t>8/29/2021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CFCF5A-EA79-452C-A52C-1A2668C2E7DF}" type="datetime1">
              <a:rPr lang="en-US" smtClean="0"/>
              <a:pPr/>
              <a:t>8/29/2021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E5C4C28-BD4B-4892-9A2D-6E19BD753A9A}" type="datetime1">
              <a:rPr lang="en-US" smtClean="0"/>
              <a:pPr/>
              <a:t>8/29/2021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FD9D02-426E-46C9-9EE9-0DE1EF8B2838}" type="datetime1">
              <a:rPr lang="en-US" smtClean="0"/>
              <a:pPr/>
              <a:t>8/29/2021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
        <p:nvSpPr>
          <p:cNvPr id="7" name="Title 6"/>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8AEBBE-F8B2-42CF-9895-E86A608384EB}" type="datetime1">
              <a:rPr lang="en-US" smtClean="0"/>
              <a:pPr/>
              <a:t>8/29/2021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E1FAA6B6-10E5-4810-BC9F-DA72D8452E73}" type="datetime1">
              <a:rPr lang="en-US" smtClean="0"/>
              <a:pPr/>
              <a:t>8/29/2021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D18D072-EF12-4AA2-BD71-ABC68B06D0E2}" type="datetime1">
              <a:rPr lang="en-US" smtClean="0"/>
              <a:pPr/>
              <a:t>8/29/2021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CDBF60-6CC3-4B74-A60D-3486985E4346}" type="datetime1">
              <a:rPr lang="en-US" smtClean="0"/>
              <a:pPr/>
              <a:t>8/29/2021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22714818-984F-4759-BF72-A33BDC1963BD}" type="datetime1">
              <a:rPr lang="en-US" smtClean="0"/>
              <a:pPr/>
              <a:t>8/29/2021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7D7A59-36E2-48B9-B146-C1E59501F6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9EA7E191-5F94-4FC1-B823-BD7CABF7FA06}" type="datetime1">
              <a:rPr lang="en-US" smtClean="0"/>
              <a:pPr/>
              <a:t>8/29/2021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8856D55-EFBE-4F9B-8A5F-09D42CA22A9B}" type="datetime1">
              <a:rPr lang="en-US" smtClean="0"/>
              <a:pPr/>
              <a:t>8/29/2021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7D7A59-36E2-48B9-B146-C1E59501F63F}" type="slidenum">
              <a:rPr lang="en-US" smtClean="0"/>
              <a:pPr/>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D1D110F-3F4E-48D9-B8AA-5D0E825AFDBA}" type="datetime1">
              <a:rPr lang="en-US" smtClean="0"/>
              <a:pPr/>
              <a:t>8/29/2021</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687D7A59-36E2-48B9-B146-C1E59501F63F}" type="slidenum">
              <a:rPr lang="en-US" smtClean="0"/>
              <a:pPr/>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9.svg"/></Relationships>
</file>

<file path=ppt/slides/_rels/slide12.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1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www.pcsb.org/belleair-es"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5.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image" Target="../media/image7.svg"/></Relationships>
</file>

<file path=ppt/slides/_rels/slide9.xml.rels><?xml version="1.0" encoding="UTF-8" standalone="yes"?>
<Relationships xmlns="http://schemas.openxmlformats.org/package/2006/relationships"><Relationship Id="rId3" Type="http://schemas.openxmlformats.org/officeDocument/2006/relationships/hyperlink" Target="http://www.pcsb.org/belleair-es" TargetMode="External"/><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hyperlink" Target="http://www.pcsb.org/titleon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F6652-04E7-4605-AB33-C42C0825ED4C}"/>
              </a:ext>
            </a:extLst>
          </p:cNvPr>
          <p:cNvSpPr>
            <a:spLocks noGrp="1"/>
          </p:cNvSpPr>
          <p:nvPr>
            <p:ph type="ctrTitle"/>
          </p:nvPr>
        </p:nvSpPr>
        <p:spPr>
          <a:xfrm>
            <a:off x="685800" y="1070811"/>
            <a:ext cx="7772400" cy="2839451"/>
          </a:xfrm>
        </p:spPr>
        <p:txBody>
          <a:bodyPr>
            <a:normAutofit/>
          </a:bodyPr>
          <a:lstStyle/>
          <a:p>
            <a:r>
              <a:rPr lang="en-US" dirty="0"/>
              <a:t>Welcome to the 2021-2022 School Year</a:t>
            </a:r>
            <a:br>
              <a:rPr lang="en-US" dirty="0"/>
            </a:br>
            <a:r>
              <a:rPr lang="en-US" dirty="0"/>
              <a:t>(</a:t>
            </a:r>
            <a:r>
              <a:rPr lang="en-US" sz="4000" dirty="0"/>
              <a:t>Bienvenidos al Año Escolar 2021-2022)</a:t>
            </a:r>
          </a:p>
        </p:txBody>
      </p:sp>
      <p:sp>
        <p:nvSpPr>
          <p:cNvPr id="3" name="Subtitle 2">
            <a:extLst>
              <a:ext uri="{FF2B5EF4-FFF2-40B4-BE49-F238E27FC236}">
                <a16:creationId xmlns:a16="http://schemas.microsoft.com/office/drawing/2014/main" id="{4256009F-E280-4758-BBEA-4DE2008B35EC}"/>
              </a:ext>
            </a:extLst>
          </p:cNvPr>
          <p:cNvSpPr>
            <a:spLocks noGrp="1"/>
          </p:cNvSpPr>
          <p:nvPr>
            <p:ph type="subTitle" idx="1"/>
          </p:nvPr>
        </p:nvSpPr>
        <p:spPr>
          <a:xfrm>
            <a:off x="1371600" y="4162925"/>
            <a:ext cx="6400800" cy="866275"/>
          </a:xfrm>
        </p:spPr>
        <p:txBody>
          <a:bodyPr/>
          <a:lstStyle/>
          <a:p>
            <a:r>
              <a:rPr lang="en-US" dirty="0"/>
              <a:t>Belleair Elementary</a:t>
            </a:r>
          </a:p>
          <a:p>
            <a:r>
              <a:rPr lang="en-US" dirty="0"/>
              <a:t>(Escuela Primaria Belleair)</a:t>
            </a:r>
          </a:p>
        </p:txBody>
      </p:sp>
    </p:spTree>
    <p:extLst>
      <p:ext uri="{BB962C8B-B14F-4D97-AF65-F5344CB8AC3E}">
        <p14:creationId xmlns:p14="http://schemas.microsoft.com/office/powerpoint/2010/main" val="19668788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406996"/>
            <a:ext cx="8229600" cy="1252728"/>
          </a:xfrm>
        </p:spPr>
        <p:txBody>
          <a:bodyPr>
            <a:normAutofit fontScale="90000"/>
          </a:bodyPr>
          <a:lstStyle/>
          <a:p>
            <a:r>
              <a:rPr lang="en-US" dirty="0"/>
              <a:t>Parent-School-Student Compact</a:t>
            </a:r>
            <a:br>
              <a:rPr lang="en-US" dirty="0"/>
            </a:br>
            <a:r>
              <a:rPr lang="en-US" dirty="0"/>
              <a:t>(Pacto entre Padres-Escuela-Estudiantes)</a:t>
            </a:r>
          </a:p>
        </p:txBody>
      </p:sp>
      <p:sp>
        <p:nvSpPr>
          <p:cNvPr id="5" name="Text Placeholder 4">
            <a:extLst>
              <a:ext uri="{FF2B5EF4-FFF2-40B4-BE49-F238E27FC236}">
                <a16:creationId xmlns:a16="http://schemas.microsoft.com/office/drawing/2014/main" id="{B037977E-7CF2-455A-95D8-3BDF74FFD45F}"/>
              </a:ext>
            </a:extLst>
          </p:cNvPr>
          <p:cNvSpPr>
            <a:spLocks noGrp="1"/>
          </p:cNvSpPr>
          <p:nvPr>
            <p:ph type="body" idx="1"/>
          </p:nvPr>
        </p:nvSpPr>
        <p:spPr/>
        <p:txBody>
          <a:bodyPr/>
          <a:lstStyle/>
          <a:p>
            <a:r>
              <a:rPr lang="en-US" dirty="0"/>
              <a:t>English</a:t>
            </a:r>
          </a:p>
        </p:txBody>
      </p:sp>
      <p:sp>
        <p:nvSpPr>
          <p:cNvPr id="2" name="Content Placeholder 1"/>
          <p:cNvSpPr>
            <a:spLocks noGrp="1"/>
          </p:cNvSpPr>
          <p:nvPr>
            <p:ph sz="half" idx="2"/>
          </p:nvPr>
        </p:nvSpPr>
        <p:spPr>
          <a:xfrm>
            <a:off x="673608" y="3317875"/>
            <a:ext cx="3820055" cy="2697163"/>
          </a:xfrm>
        </p:spPr>
        <p:txBody>
          <a:bodyPr>
            <a:normAutofit fontScale="55000" lnSpcReduction="20000"/>
          </a:bodyPr>
          <a:lstStyle/>
          <a:p>
            <a:pPr marL="0" indent="0" algn="ctr">
              <a:buNone/>
            </a:pPr>
            <a:r>
              <a:rPr lang="en-US" sz="2000" dirty="0">
                <a:solidFill>
                  <a:schemeClr val="tx1"/>
                </a:solidFill>
                <a:latin typeface="Nirmala UI" panose="020B0502040204020203" pitchFamily="34" charset="0"/>
                <a:ea typeface="Nirmala UI Semilight" panose="020B0402040204020203" pitchFamily="34" charset="0"/>
                <a:cs typeface="Nirmala UI" panose="020B0502040204020203" pitchFamily="34" charset="0"/>
              </a:rPr>
              <a:t>Every Title I school has a Compact or Agreement.</a:t>
            </a:r>
          </a:p>
          <a:p>
            <a:pPr marL="0" indent="0" algn="ctr">
              <a:buNone/>
            </a:pPr>
            <a:endParaRPr lang="en-US" sz="2000" dirty="0">
              <a:solidFill>
                <a:schemeClr val="tx1"/>
              </a:solidFill>
              <a:latin typeface="Nirmala UI" panose="020B0502040204020203" pitchFamily="34" charset="0"/>
              <a:ea typeface="Nirmala UI Semilight" panose="020B0402040204020203" pitchFamily="34" charset="0"/>
              <a:cs typeface="Nirmala UI" panose="020B0502040204020203" pitchFamily="34" charset="0"/>
            </a:endParaRPr>
          </a:p>
          <a:p>
            <a:r>
              <a:rPr lang="en-US" sz="2000" dirty="0">
                <a:solidFill>
                  <a:schemeClr val="tx1"/>
                </a:solidFill>
                <a:latin typeface="Nirmala UI" panose="020B0502040204020203" pitchFamily="34" charset="0"/>
                <a:ea typeface="Nirmala UI Semilight" panose="020B0402040204020203" pitchFamily="34" charset="0"/>
                <a:cs typeface="Nirmala UI" panose="020B0502040204020203" pitchFamily="34" charset="0"/>
              </a:rPr>
              <a:t>The purpose of the compact is to foster student achievement. By signing the Parent-School-Student Compact, Belleair Elementary teachers, staff, parents and students agree to work together to share the responsibility of helping students meet or exceed state, district and school academic goals. </a:t>
            </a:r>
          </a:p>
          <a:p>
            <a:endParaRPr lang="en-US" sz="2000" dirty="0">
              <a:solidFill>
                <a:schemeClr val="tx1"/>
              </a:solidFill>
              <a:latin typeface="Nirmala UI" panose="020B0502040204020203" pitchFamily="34" charset="0"/>
              <a:ea typeface="Nirmala UI Semilight" panose="020B0402040204020203" pitchFamily="34" charset="0"/>
              <a:cs typeface="Nirmala UI" panose="020B0502040204020203" pitchFamily="34" charset="0"/>
            </a:endParaRPr>
          </a:p>
          <a:p>
            <a:r>
              <a:rPr lang="en-US" sz="2000" dirty="0">
                <a:solidFill>
                  <a:schemeClr val="tx1"/>
                </a:solidFill>
                <a:latin typeface="Nirmala UI" panose="020B0502040204020203" pitchFamily="34" charset="0"/>
                <a:ea typeface="Nirmala UI Semilight" panose="020B0402040204020203" pitchFamily="34" charset="0"/>
                <a:cs typeface="Nirmala UI" panose="020B0502040204020203" pitchFamily="34" charset="0"/>
              </a:rPr>
              <a:t>The Parent-School-Student Compact is updated every year to include parent, student, teacher, and staff input. Parent, student, teacher and staff comments are welcome at any time during the year.</a:t>
            </a:r>
          </a:p>
          <a:p>
            <a:pPr marL="0" indent="0">
              <a:buNone/>
            </a:pPr>
            <a:endParaRPr lang="en-US" sz="2000" dirty="0">
              <a:solidFill>
                <a:schemeClr val="tx1"/>
              </a:solidFill>
              <a:latin typeface="Nirmala UI" panose="020B0502040204020203" pitchFamily="34" charset="0"/>
              <a:ea typeface="Nirmala UI Semilight" panose="020B0402040204020203" pitchFamily="34" charset="0"/>
              <a:cs typeface="Nirmala UI" panose="020B0502040204020203" pitchFamily="34" charset="0"/>
            </a:endParaRPr>
          </a:p>
          <a:p>
            <a:pPr marL="0" indent="0">
              <a:buNone/>
            </a:pPr>
            <a:endParaRPr lang="en-US" sz="2000" dirty="0">
              <a:solidFill>
                <a:srgbClr val="FF0000"/>
              </a:solidFill>
              <a:latin typeface="Nirmala UI" panose="020B0502040204020203" pitchFamily="34" charset="0"/>
              <a:ea typeface="Nirmala UI Semilight" panose="020B0402040204020203" pitchFamily="34" charset="0"/>
              <a:cs typeface="Nirmala UI" panose="020B0502040204020203" pitchFamily="34" charset="0"/>
            </a:endParaRPr>
          </a:p>
          <a:p>
            <a:pPr marL="0" indent="0">
              <a:buNone/>
            </a:pPr>
            <a:r>
              <a:rPr lang="en-US" sz="2000" b="1" dirty="0">
                <a:solidFill>
                  <a:schemeClr val="tx1"/>
                </a:solidFill>
                <a:latin typeface="Nirmala UI" panose="020B0502040204020203" pitchFamily="34" charset="0"/>
                <a:ea typeface="Nirmala UI Semilight" panose="020B0402040204020203" pitchFamily="34" charset="0"/>
                <a:cs typeface="Nirmala UI" panose="020B0502040204020203" pitchFamily="34" charset="0"/>
              </a:rPr>
              <a:t>Please review and sign your child’s Compact.</a:t>
            </a:r>
          </a:p>
          <a:p>
            <a:pPr marL="0" indent="0">
              <a:buNone/>
            </a:pPr>
            <a:r>
              <a:rPr lang="en-US" sz="2000" dirty="0">
                <a:solidFill>
                  <a:schemeClr val="tx1"/>
                </a:solidFill>
                <a:latin typeface="Nirmala UI" panose="020B0502040204020203" pitchFamily="34" charset="0"/>
                <a:ea typeface="Nirmala UI Semilight" panose="020B0402040204020203" pitchFamily="34" charset="0"/>
                <a:cs typeface="Nirmala UI" panose="020B0502040204020203" pitchFamily="34" charset="0"/>
              </a:rPr>
              <a:t>Our goal is to receive 100% participation!</a:t>
            </a:r>
          </a:p>
          <a:p>
            <a:pPr marL="0" indent="0">
              <a:buNone/>
            </a:pPr>
            <a:endParaRPr lang="en-US" sz="2000" dirty="0">
              <a:solidFill>
                <a:schemeClr val="tx1"/>
              </a:solidFill>
              <a:latin typeface="Nirmala UI" panose="020B0502040204020203" pitchFamily="34" charset="0"/>
              <a:ea typeface="Nirmala UI Semilight" panose="020B0402040204020203" pitchFamily="34" charset="0"/>
              <a:cs typeface="Nirmala UI" panose="020B0502040204020203" pitchFamily="34" charset="0"/>
            </a:endParaRPr>
          </a:p>
          <a:p>
            <a:endParaRPr lang="en-US" dirty="0"/>
          </a:p>
        </p:txBody>
      </p:sp>
      <p:sp>
        <p:nvSpPr>
          <p:cNvPr id="6" name="Text Placeholder 5">
            <a:extLst>
              <a:ext uri="{FF2B5EF4-FFF2-40B4-BE49-F238E27FC236}">
                <a16:creationId xmlns:a16="http://schemas.microsoft.com/office/drawing/2014/main" id="{C0368B56-C2F4-4B66-8C97-4928E6723482}"/>
              </a:ext>
            </a:extLst>
          </p:cNvPr>
          <p:cNvSpPr>
            <a:spLocks noGrp="1"/>
          </p:cNvSpPr>
          <p:nvPr>
            <p:ph type="body" sz="quarter" idx="3"/>
          </p:nvPr>
        </p:nvSpPr>
        <p:spPr/>
        <p:txBody>
          <a:bodyPr/>
          <a:lstStyle/>
          <a:p>
            <a:r>
              <a:rPr lang="en-US" dirty="0"/>
              <a:t>Spanish</a:t>
            </a:r>
          </a:p>
        </p:txBody>
      </p:sp>
      <p:sp>
        <p:nvSpPr>
          <p:cNvPr id="8" name="Content Placeholder 7">
            <a:extLst>
              <a:ext uri="{FF2B5EF4-FFF2-40B4-BE49-F238E27FC236}">
                <a16:creationId xmlns:a16="http://schemas.microsoft.com/office/drawing/2014/main" id="{892D7C7C-BEF2-48EC-9915-2CA6CC761DF3}"/>
              </a:ext>
            </a:extLst>
          </p:cNvPr>
          <p:cNvSpPr>
            <a:spLocks noGrp="1"/>
          </p:cNvSpPr>
          <p:nvPr>
            <p:ph sz="quarter" idx="4"/>
          </p:nvPr>
        </p:nvSpPr>
        <p:spPr>
          <a:xfrm>
            <a:off x="4643015" y="3317874"/>
            <a:ext cx="3822192" cy="3058863"/>
          </a:xfrm>
        </p:spPr>
        <p:txBody>
          <a:bodyPr>
            <a:normAutofit/>
          </a:bodyPr>
          <a:lstStyle/>
          <a:p>
            <a:pPr marL="0" indent="0" algn="ctr">
              <a:buNone/>
            </a:pPr>
            <a:r>
              <a:rPr lang="en-US" sz="1000" dirty="0">
                <a:latin typeface="Nirmala UI" panose="020B0502040204020203" pitchFamily="34" charset="0"/>
                <a:cs typeface="Nirmala UI" panose="020B0502040204020203" pitchFamily="34" charset="0"/>
              </a:rPr>
              <a:t>Cada escuela de Titulo 1 tiene un Pacto o Acuerdo</a:t>
            </a:r>
          </a:p>
          <a:p>
            <a:r>
              <a:rPr lang="en-US" sz="1000" dirty="0">
                <a:latin typeface="Nirmala UI" panose="020B0502040204020203" pitchFamily="34" charset="0"/>
                <a:cs typeface="Nirmala UI" panose="020B0502040204020203" pitchFamily="34" charset="0"/>
              </a:rPr>
              <a:t>El propósito del Pacto es para fomentar el exito de los estudiantes. Firmando el pacto entre Padres-Escuela-Estudiantes, los maestros de Belleair, el personal, los padres  y los estudiantes están de acuerdo en trabajar juntos para compartir la responsabilidad de ayudar a los estudiantes a alcanzar o exeder las metas académicas del estado, del distrito, y de la escuela.</a:t>
            </a:r>
          </a:p>
          <a:p>
            <a:endParaRPr lang="en-US" sz="1000" dirty="0">
              <a:latin typeface="Nirmala UI" panose="020B0502040204020203" pitchFamily="34" charset="0"/>
              <a:cs typeface="Nirmala UI" panose="020B0502040204020203" pitchFamily="34" charset="0"/>
            </a:endParaRPr>
          </a:p>
          <a:p>
            <a:r>
              <a:rPr lang="en-US" sz="1000" dirty="0">
                <a:latin typeface="Nirmala UI" panose="020B0502040204020203" pitchFamily="34" charset="0"/>
                <a:cs typeface="Nirmala UI" panose="020B0502040204020203" pitchFamily="34" charset="0"/>
              </a:rPr>
              <a:t>El pacto entre Padres-Escuela-Estudiantes es actualizado todos los años para incluir el aporte de los padres, estudiantes, maestros y personal. Los comentarios de los padres, estudiantes, maestros y personal son bienvenidos en cualquier momento durante el año.</a:t>
            </a:r>
          </a:p>
          <a:p>
            <a:pPr marL="0" indent="0">
              <a:buNone/>
            </a:pPr>
            <a:endParaRPr lang="en-US" sz="1000" dirty="0">
              <a:latin typeface="Nirmala UI" panose="020B0502040204020203" pitchFamily="34" charset="0"/>
              <a:cs typeface="Nirmala UI" panose="020B0502040204020203" pitchFamily="34" charset="0"/>
            </a:endParaRPr>
          </a:p>
          <a:p>
            <a:pPr marL="0" indent="0">
              <a:buNone/>
            </a:pPr>
            <a:r>
              <a:rPr lang="en-US" sz="1000" b="1" dirty="0">
                <a:latin typeface="Nirmala UI" panose="020B0502040204020203" pitchFamily="34" charset="0"/>
                <a:cs typeface="Nirmala UI" panose="020B0502040204020203" pitchFamily="34" charset="0"/>
              </a:rPr>
              <a:t>Favor de revisar y firmar el Pacto de su hijo/a</a:t>
            </a:r>
          </a:p>
          <a:p>
            <a:pPr marL="0" indent="0">
              <a:buNone/>
            </a:pPr>
            <a:r>
              <a:rPr lang="en-US" sz="1000" dirty="0">
                <a:latin typeface="Nirmala UI" panose="020B0502040204020203" pitchFamily="34" charset="0"/>
                <a:cs typeface="Nirmala UI" panose="020B0502040204020203" pitchFamily="34" charset="0"/>
              </a:rPr>
              <a:t>Nuestra meta es de recibir 100% de participación.</a:t>
            </a:r>
          </a:p>
        </p:txBody>
      </p:sp>
    </p:spTree>
    <p:extLst>
      <p:ext uri="{BB962C8B-B14F-4D97-AF65-F5344CB8AC3E}">
        <p14:creationId xmlns:p14="http://schemas.microsoft.com/office/powerpoint/2010/main" val="1563953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EB8B949-4606-4387-A088-DC4201E9B5AA}"/>
              </a:ext>
            </a:extLst>
          </p:cNvPr>
          <p:cNvSpPr>
            <a:spLocks noGrp="1"/>
          </p:cNvSpPr>
          <p:nvPr>
            <p:ph type="title"/>
          </p:nvPr>
        </p:nvSpPr>
        <p:spPr/>
        <p:txBody>
          <a:bodyPr>
            <a:normAutofit fontScale="90000"/>
          </a:bodyPr>
          <a:lstStyle/>
          <a:p>
            <a:r>
              <a:rPr lang="en-US" dirty="0"/>
              <a:t>School’s Curriculum</a:t>
            </a:r>
            <a:br>
              <a:rPr lang="en-US" dirty="0"/>
            </a:br>
            <a:r>
              <a:rPr lang="en-US" dirty="0"/>
              <a:t>(Currículo Escolar)</a:t>
            </a:r>
          </a:p>
        </p:txBody>
      </p:sp>
      <p:sp>
        <p:nvSpPr>
          <p:cNvPr id="4" name="Text Placeholder 3">
            <a:extLst>
              <a:ext uri="{FF2B5EF4-FFF2-40B4-BE49-F238E27FC236}">
                <a16:creationId xmlns:a16="http://schemas.microsoft.com/office/drawing/2014/main" id="{052B5CB7-363C-4FEA-9BF7-92F40822E7BA}"/>
              </a:ext>
            </a:extLst>
          </p:cNvPr>
          <p:cNvSpPr>
            <a:spLocks noGrp="1"/>
          </p:cNvSpPr>
          <p:nvPr>
            <p:ph type="body" idx="1"/>
          </p:nvPr>
        </p:nvSpPr>
        <p:spPr/>
        <p:txBody>
          <a:bodyPr/>
          <a:lstStyle/>
          <a:p>
            <a:r>
              <a:rPr lang="en-US" dirty="0"/>
              <a:t>English</a:t>
            </a:r>
          </a:p>
        </p:txBody>
      </p:sp>
      <p:sp>
        <p:nvSpPr>
          <p:cNvPr id="2" name="Content Placeholder 1">
            <a:extLst>
              <a:ext uri="{FF2B5EF4-FFF2-40B4-BE49-F238E27FC236}">
                <a16:creationId xmlns:a16="http://schemas.microsoft.com/office/drawing/2014/main" id="{7663A2DF-49EA-4CB7-BD3E-065808202497}"/>
              </a:ext>
            </a:extLst>
          </p:cNvPr>
          <p:cNvSpPr>
            <a:spLocks noGrp="1"/>
          </p:cNvSpPr>
          <p:nvPr>
            <p:ph sz="half" idx="2"/>
          </p:nvPr>
        </p:nvSpPr>
        <p:spPr/>
        <p:txBody>
          <a:bodyPr>
            <a:normAutofit fontScale="70000" lnSpcReduction="20000"/>
          </a:bodyPr>
          <a:lstStyle/>
          <a:p>
            <a:pPr marL="0" indent="0">
              <a:buNone/>
            </a:pPr>
            <a:r>
              <a:rPr lang="en-US" altLang="en-US" dirty="0">
                <a:solidFill>
                  <a:schemeClr val="tx1"/>
                </a:solidFill>
              </a:rPr>
              <a:t>Florida’s Standards form the framework of everything taught at school. We are transitioning to the Florida BEST standards.</a:t>
            </a:r>
          </a:p>
          <a:p>
            <a:pPr marL="0" indent="0">
              <a:buNone/>
            </a:pPr>
            <a:endParaRPr lang="en-US" altLang="en-US" dirty="0">
              <a:solidFill>
                <a:schemeClr val="tx1"/>
              </a:solidFill>
            </a:endParaRPr>
          </a:p>
          <a:p>
            <a:pPr marL="0" indent="0">
              <a:buNone/>
            </a:pPr>
            <a:r>
              <a:rPr lang="en-US" altLang="en-US" dirty="0">
                <a:solidFill>
                  <a:schemeClr val="tx1"/>
                </a:solidFill>
              </a:rPr>
              <a:t>Belleair’s Pre-K through Fifth Grade Curriculum </a:t>
            </a:r>
            <a:endParaRPr lang="en-US" altLang="en-US" dirty="0">
              <a:solidFill>
                <a:srgbClr val="FF0000"/>
              </a:solidFill>
            </a:endParaRPr>
          </a:p>
          <a:p>
            <a:pPr marL="0" indent="0">
              <a:buNone/>
            </a:pPr>
            <a:endParaRPr lang="en-US" altLang="en-US" dirty="0">
              <a:solidFill>
                <a:schemeClr val="tx1"/>
              </a:solidFill>
            </a:endParaRPr>
          </a:p>
          <a:p>
            <a:pPr lvl="1"/>
            <a:r>
              <a:rPr lang="en-US" altLang="en-US" dirty="0">
                <a:solidFill>
                  <a:schemeClr val="tx1"/>
                </a:solidFill>
              </a:rPr>
              <a:t>Reading</a:t>
            </a:r>
          </a:p>
          <a:p>
            <a:pPr lvl="1"/>
            <a:r>
              <a:rPr lang="en-US" altLang="en-US" dirty="0">
                <a:solidFill>
                  <a:schemeClr val="tx1"/>
                </a:solidFill>
              </a:rPr>
              <a:t>Mathematics</a:t>
            </a:r>
          </a:p>
          <a:p>
            <a:pPr lvl="1"/>
            <a:r>
              <a:rPr lang="en-US" altLang="en-US" dirty="0">
                <a:solidFill>
                  <a:schemeClr val="tx1"/>
                </a:solidFill>
              </a:rPr>
              <a:t>Writing</a:t>
            </a:r>
          </a:p>
          <a:p>
            <a:pPr lvl="1"/>
            <a:r>
              <a:rPr lang="en-US" altLang="en-US" dirty="0">
                <a:solidFill>
                  <a:schemeClr val="tx1"/>
                </a:solidFill>
              </a:rPr>
              <a:t>Science</a:t>
            </a:r>
            <a:endParaRPr lang="en-US" dirty="0">
              <a:solidFill>
                <a:schemeClr val="tx1"/>
              </a:solidFill>
            </a:endParaRPr>
          </a:p>
          <a:p>
            <a:pPr marL="0" indent="0">
              <a:buNone/>
            </a:pPr>
            <a:endParaRPr lang="en-US" dirty="0"/>
          </a:p>
          <a:p>
            <a:endParaRPr lang="en-US" dirty="0"/>
          </a:p>
        </p:txBody>
      </p:sp>
      <p:sp>
        <p:nvSpPr>
          <p:cNvPr id="6" name="Text Placeholder 5">
            <a:extLst>
              <a:ext uri="{FF2B5EF4-FFF2-40B4-BE49-F238E27FC236}">
                <a16:creationId xmlns:a16="http://schemas.microsoft.com/office/drawing/2014/main" id="{61FD3CF6-F78A-4B84-9899-D1FFDFA76961}"/>
              </a:ext>
            </a:extLst>
          </p:cNvPr>
          <p:cNvSpPr>
            <a:spLocks noGrp="1"/>
          </p:cNvSpPr>
          <p:nvPr>
            <p:ph type="body" sz="quarter" idx="3"/>
          </p:nvPr>
        </p:nvSpPr>
        <p:spPr/>
        <p:txBody>
          <a:bodyPr/>
          <a:lstStyle/>
          <a:p>
            <a:r>
              <a:rPr lang="en-US" dirty="0"/>
              <a:t>Spanish</a:t>
            </a:r>
          </a:p>
        </p:txBody>
      </p:sp>
      <p:sp>
        <p:nvSpPr>
          <p:cNvPr id="7" name="Content Placeholder 6">
            <a:extLst>
              <a:ext uri="{FF2B5EF4-FFF2-40B4-BE49-F238E27FC236}">
                <a16:creationId xmlns:a16="http://schemas.microsoft.com/office/drawing/2014/main" id="{046F4C41-020B-4919-A80C-CD09D1550881}"/>
              </a:ext>
            </a:extLst>
          </p:cNvPr>
          <p:cNvSpPr>
            <a:spLocks noGrp="1"/>
          </p:cNvSpPr>
          <p:nvPr>
            <p:ph sz="quarter" idx="4"/>
          </p:nvPr>
        </p:nvSpPr>
        <p:spPr/>
        <p:txBody>
          <a:bodyPr>
            <a:normAutofit fontScale="70000" lnSpcReduction="20000"/>
          </a:bodyPr>
          <a:lstStyle/>
          <a:p>
            <a:pPr marL="0" indent="0">
              <a:buNone/>
            </a:pPr>
            <a:r>
              <a:rPr lang="en-US" dirty="0"/>
              <a:t>Los Estándares de la Florida forman el cuadro de trabajo de todo lo que se enseña en la </a:t>
            </a:r>
            <a:r>
              <a:rPr lang="en-US" dirty="0" err="1"/>
              <a:t>escuela</a:t>
            </a:r>
            <a:r>
              <a:rPr lang="en-US" dirty="0"/>
              <a:t>. Estamos hacienda la </a:t>
            </a:r>
            <a:r>
              <a:rPr lang="en-US" dirty="0" err="1"/>
              <a:t>transicion</a:t>
            </a:r>
            <a:r>
              <a:rPr lang="en-US" dirty="0"/>
              <a:t> a los </a:t>
            </a:r>
            <a:r>
              <a:rPr lang="en-US" dirty="0" err="1"/>
              <a:t>estandares</a:t>
            </a:r>
            <a:r>
              <a:rPr lang="en-US" dirty="0"/>
              <a:t> BEST de Florida.</a:t>
            </a:r>
          </a:p>
          <a:p>
            <a:pPr marL="0" indent="0">
              <a:buNone/>
            </a:pPr>
            <a:endParaRPr lang="en-US" dirty="0"/>
          </a:p>
          <a:p>
            <a:pPr marL="0" indent="0">
              <a:buNone/>
            </a:pPr>
            <a:r>
              <a:rPr lang="en-US" dirty="0"/>
              <a:t>El currículo de Pre-K a Quinto grado de Belleair</a:t>
            </a:r>
          </a:p>
          <a:p>
            <a:pPr marL="0" indent="0">
              <a:buNone/>
            </a:pPr>
            <a:endParaRPr lang="en-US" dirty="0"/>
          </a:p>
          <a:p>
            <a:pPr marL="867093" lvl="2" indent="-285750"/>
            <a:r>
              <a:rPr lang="en-US" dirty="0"/>
              <a:t>Lectura</a:t>
            </a:r>
          </a:p>
          <a:p>
            <a:pPr marL="867093" lvl="2" indent="-285750"/>
            <a:r>
              <a:rPr lang="en-US" dirty="0"/>
              <a:t>Matemáticas</a:t>
            </a:r>
          </a:p>
          <a:p>
            <a:pPr marL="867093" lvl="2" indent="-285750"/>
            <a:r>
              <a:rPr lang="en-US" dirty="0"/>
              <a:t>Escritura</a:t>
            </a:r>
          </a:p>
          <a:p>
            <a:pPr marL="867093" lvl="2" indent="-285750"/>
            <a:r>
              <a:rPr lang="en-US" dirty="0"/>
              <a:t>Ciencia	</a:t>
            </a:r>
          </a:p>
        </p:txBody>
      </p:sp>
      <p:pic>
        <p:nvPicPr>
          <p:cNvPr id="5" name="Graphic 4" descr="Books">
            <a:extLst>
              <a:ext uri="{FF2B5EF4-FFF2-40B4-BE49-F238E27FC236}">
                <a16:creationId xmlns:a16="http://schemas.microsoft.com/office/drawing/2014/main" id="{A7283576-5785-4367-A7F5-93BF063F22E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02632" y="573505"/>
            <a:ext cx="914400" cy="914400"/>
          </a:xfrm>
          <a:prstGeom prst="rect">
            <a:avLst/>
          </a:prstGeom>
        </p:spPr>
      </p:pic>
    </p:spTree>
    <p:extLst>
      <p:ext uri="{BB962C8B-B14F-4D97-AF65-F5344CB8AC3E}">
        <p14:creationId xmlns:p14="http://schemas.microsoft.com/office/powerpoint/2010/main" val="56742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182C7-75D2-4AE2-8A90-40A12D5F6B5F}"/>
              </a:ext>
            </a:extLst>
          </p:cNvPr>
          <p:cNvSpPr>
            <a:spLocks noGrp="1"/>
          </p:cNvSpPr>
          <p:nvPr>
            <p:ph type="title"/>
          </p:nvPr>
        </p:nvSpPr>
        <p:spPr>
          <a:xfrm>
            <a:off x="530225" y="743459"/>
            <a:ext cx="8229600" cy="1252728"/>
          </a:xfrm>
        </p:spPr>
        <p:txBody>
          <a:bodyPr>
            <a:normAutofit fontScale="90000"/>
          </a:bodyPr>
          <a:lstStyle/>
          <a:p>
            <a:r>
              <a:rPr lang="en-US" altLang="en-US" sz="2700" dirty="0"/>
              <a:t>  We need your help!</a:t>
            </a:r>
            <a:br>
              <a:rPr lang="en-US" altLang="en-US" sz="2700" dirty="0"/>
            </a:br>
            <a:r>
              <a:rPr lang="en-US" altLang="en-US" sz="2700" dirty="0"/>
              <a:t>  Active Parent Involvement</a:t>
            </a:r>
            <a:br>
              <a:rPr lang="en-US" altLang="en-US" sz="2700" dirty="0"/>
            </a:br>
            <a:r>
              <a:rPr lang="en-US" altLang="en-US" sz="2700" dirty="0"/>
              <a:t>İNecesitamos su ayuda</a:t>
            </a:r>
            <a:br>
              <a:rPr lang="en-US" altLang="en-US" sz="2700" dirty="0"/>
            </a:br>
            <a:r>
              <a:rPr lang="en-US" altLang="en-US" sz="2700" dirty="0"/>
              <a:t>Participación Activa de los Padres!</a:t>
            </a:r>
            <a:br>
              <a:rPr lang="en-US" altLang="en-US" dirty="0"/>
            </a:br>
            <a:endParaRPr lang="en-US" dirty="0"/>
          </a:p>
        </p:txBody>
      </p:sp>
      <p:sp>
        <p:nvSpPr>
          <p:cNvPr id="5" name="Text Placeholder 4">
            <a:extLst>
              <a:ext uri="{FF2B5EF4-FFF2-40B4-BE49-F238E27FC236}">
                <a16:creationId xmlns:a16="http://schemas.microsoft.com/office/drawing/2014/main" id="{A7C31261-53F0-436D-9E20-F7CB613C0303}"/>
              </a:ext>
            </a:extLst>
          </p:cNvPr>
          <p:cNvSpPr>
            <a:spLocks noGrp="1"/>
          </p:cNvSpPr>
          <p:nvPr>
            <p:ph type="body" idx="1"/>
          </p:nvPr>
        </p:nvSpPr>
        <p:spPr/>
        <p:txBody>
          <a:bodyPr/>
          <a:lstStyle/>
          <a:p>
            <a:r>
              <a:rPr lang="en-US" dirty="0"/>
              <a:t>English</a:t>
            </a:r>
          </a:p>
        </p:txBody>
      </p:sp>
      <p:sp>
        <p:nvSpPr>
          <p:cNvPr id="3" name="Content Placeholder 2">
            <a:extLst>
              <a:ext uri="{FF2B5EF4-FFF2-40B4-BE49-F238E27FC236}">
                <a16:creationId xmlns:a16="http://schemas.microsoft.com/office/drawing/2014/main" id="{948B8720-2C7B-4748-9684-071C344CDECB}"/>
              </a:ext>
            </a:extLst>
          </p:cNvPr>
          <p:cNvSpPr>
            <a:spLocks noGrp="1"/>
          </p:cNvSpPr>
          <p:nvPr>
            <p:ph sz="half" idx="2"/>
          </p:nvPr>
        </p:nvSpPr>
        <p:spPr/>
        <p:txBody>
          <a:bodyPr>
            <a:normAutofit lnSpcReduction="10000"/>
          </a:bodyPr>
          <a:lstStyle/>
          <a:p>
            <a:pPr>
              <a:lnSpc>
                <a:spcPct val="90000"/>
              </a:lnSpc>
            </a:pPr>
            <a:r>
              <a:rPr lang="en-US" altLang="en-US" sz="12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Share a love of learning</a:t>
            </a:r>
          </a:p>
          <a:p>
            <a:pPr>
              <a:lnSpc>
                <a:spcPct val="90000"/>
              </a:lnSpc>
            </a:pPr>
            <a:r>
              <a:rPr lang="en-US" altLang="en-US" sz="12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Read to and with your child</a:t>
            </a:r>
          </a:p>
          <a:p>
            <a:pPr>
              <a:lnSpc>
                <a:spcPct val="90000"/>
              </a:lnSpc>
            </a:pPr>
            <a:r>
              <a:rPr lang="en-US" altLang="en-US" sz="12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Review the Title 1 Compact throughout the year</a:t>
            </a:r>
          </a:p>
          <a:p>
            <a:pPr>
              <a:lnSpc>
                <a:spcPct val="90000"/>
              </a:lnSpc>
            </a:pPr>
            <a:r>
              <a:rPr lang="en-US" altLang="en-US" sz="12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Keep your contact info up to date</a:t>
            </a:r>
          </a:p>
          <a:p>
            <a:pPr>
              <a:lnSpc>
                <a:spcPct val="90000"/>
              </a:lnSpc>
            </a:pPr>
            <a:r>
              <a:rPr lang="en-US" altLang="en-US" sz="12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Participate in giving your input for our SIP, PFEP, and budget</a:t>
            </a:r>
          </a:p>
          <a:p>
            <a:pPr>
              <a:lnSpc>
                <a:spcPct val="90000"/>
              </a:lnSpc>
              <a:defRPr/>
            </a:pPr>
            <a:r>
              <a:rPr lang="en-US" sz="12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Show interest in your child’s school day</a:t>
            </a:r>
          </a:p>
          <a:p>
            <a:pPr>
              <a:lnSpc>
                <a:spcPct val="90000"/>
              </a:lnSpc>
              <a:defRPr/>
            </a:pPr>
            <a:r>
              <a:rPr lang="en-US" sz="12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Ask her/him questions</a:t>
            </a:r>
          </a:p>
          <a:p>
            <a:pPr>
              <a:lnSpc>
                <a:spcPct val="90000"/>
              </a:lnSpc>
              <a:defRPr/>
            </a:pPr>
            <a:r>
              <a:rPr lang="en-US" sz="12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Check homework</a:t>
            </a:r>
          </a:p>
          <a:p>
            <a:pPr>
              <a:lnSpc>
                <a:spcPct val="90000"/>
              </a:lnSpc>
              <a:defRPr/>
            </a:pPr>
            <a:r>
              <a:rPr lang="en-US" sz="12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Praise their efforts </a:t>
            </a:r>
          </a:p>
          <a:p>
            <a:pPr>
              <a:lnSpc>
                <a:spcPct val="90000"/>
              </a:lnSpc>
              <a:defRPr/>
            </a:pPr>
            <a:r>
              <a:rPr lang="en-US" sz="12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Encourage good study habits </a:t>
            </a:r>
          </a:p>
          <a:p>
            <a:pPr>
              <a:lnSpc>
                <a:spcPct val="90000"/>
              </a:lnSpc>
              <a:defRPr/>
            </a:pPr>
            <a:r>
              <a:rPr lang="en-US" sz="12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Communicate with the teachers and other staff</a:t>
            </a:r>
          </a:p>
          <a:p>
            <a:pPr>
              <a:lnSpc>
                <a:spcPct val="90000"/>
              </a:lnSpc>
              <a:defRPr/>
            </a:pPr>
            <a:r>
              <a:rPr lang="en-US" sz="12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Virtually or in-person attend events</a:t>
            </a:r>
          </a:p>
          <a:p>
            <a:endParaRPr lang="en-US" sz="1000" dirty="0"/>
          </a:p>
        </p:txBody>
      </p:sp>
      <p:sp>
        <p:nvSpPr>
          <p:cNvPr id="7" name="Text Placeholder 6">
            <a:extLst>
              <a:ext uri="{FF2B5EF4-FFF2-40B4-BE49-F238E27FC236}">
                <a16:creationId xmlns:a16="http://schemas.microsoft.com/office/drawing/2014/main" id="{CA70559E-5B31-4605-AD6C-DC1C358997BA}"/>
              </a:ext>
            </a:extLst>
          </p:cNvPr>
          <p:cNvSpPr>
            <a:spLocks noGrp="1"/>
          </p:cNvSpPr>
          <p:nvPr>
            <p:ph type="body" sz="quarter" idx="3"/>
          </p:nvPr>
        </p:nvSpPr>
        <p:spPr/>
        <p:txBody>
          <a:bodyPr/>
          <a:lstStyle/>
          <a:p>
            <a:r>
              <a:rPr lang="en-US" dirty="0"/>
              <a:t>Spanish</a:t>
            </a:r>
          </a:p>
        </p:txBody>
      </p:sp>
      <p:sp>
        <p:nvSpPr>
          <p:cNvPr id="4" name="Content Placeholder 3">
            <a:extLst>
              <a:ext uri="{FF2B5EF4-FFF2-40B4-BE49-F238E27FC236}">
                <a16:creationId xmlns:a16="http://schemas.microsoft.com/office/drawing/2014/main" id="{F638293F-6C66-4A73-A4D4-EF076B829E15}"/>
              </a:ext>
            </a:extLst>
          </p:cNvPr>
          <p:cNvSpPr>
            <a:spLocks noGrp="1"/>
          </p:cNvSpPr>
          <p:nvPr>
            <p:ph sz="quarter" idx="4"/>
          </p:nvPr>
        </p:nvSpPr>
        <p:spPr>
          <a:xfrm>
            <a:off x="4645025" y="3429000"/>
            <a:ext cx="3822192" cy="3217985"/>
          </a:xfrm>
        </p:spPr>
        <p:txBody>
          <a:bodyPr>
            <a:normAutofit lnSpcReduction="10000"/>
          </a:bodyPr>
          <a:lstStyle/>
          <a:p>
            <a:r>
              <a:rPr lang="en-US" sz="1200" dirty="0">
                <a:solidFill>
                  <a:schemeClr val="tx1"/>
                </a:solidFill>
                <a:latin typeface="Nirmala UI Semilight" panose="020B0402040204020203" pitchFamily="34" charset="0"/>
                <a:cs typeface="Nirmala UI Semilight" panose="020B0402040204020203" pitchFamily="34" charset="0"/>
              </a:rPr>
              <a:t>Comparta el amor al aprendizaje</a:t>
            </a:r>
          </a:p>
          <a:p>
            <a:r>
              <a:rPr lang="en-US" sz="1200" dirty="0">
                <a:solidFill>
                  <a:schemeClr val="tx1"/>
                </a:solidFill>
                <a:latin typeface="Nirmala UI Semilight" panose="020B0402040204020203" pitchFamily="34" charset="0"/>
                <a:cs typeface="Nirmala UI Semilight" panose="020B0402040204020203" pitchFamily="34" charset="0"/>
              </a:rPr>
              <a:t>Lea con/a su hijo/a</a:t>
            </a:r>
          </a:p>
          <a:p>
            <a:r>
              <a:rPr lang="en-US" sz="1200" dirty="0">
                <a:solidFill>
                  <a:schemeClr val="tx1"/>
                </a:solidFill>
                <a:latin typeface="Nirmala UI Semilight" panose="020B0402040204020203" pitchFamily="34" charset="0"/>
                <a:cs typeface="Nirmala UI Semilight" panose="020B0402040204020203" pitchFamily="34" charset="0"/>
              </a:rPr>
              <a:t>Revise el Pacto de Titulo 1 a través del año</a:t>
            </a:r>
          </a:p>
          <a:p>
            <a:r>
              <a:rPr lang="en-US" sz="1200" dirty="0">
                <a:solidFill>
                  <a:schemeClr val="tx1"/>
                </a:solidFill>
                <a:latin typeface="Nirmala UI Semilight" panose="020B0402040204020203" pitchFamily="34" charset="0"/>
                <a:cs typeface="Nirmala UI Semilight" panose="020B0402040204020203" pitchFamily="34" charset="0"/>
              </a:rPr>
              <a:t>Mantenga su información de contacto al día</a:t>
            </a:r>
          </a:p>
          <a:p>
            <a:r>
              <a:rPr lang="en-US" sz="1200" dirty="0">
                <a:solidFill>
                  <a:schemeClr val="tx1"/>
                </a:solidFill>
                <a:latin typeface="Nirmala UI Semilight" panose="020B0402040204020203" pitchFamily="34" charset="0"/>
                <a:cs typeface="Nirmala UI Semilight" panose="020B0402040204020203" pitchFamily="34" charset="0"/>
              </a:rPr>
              <a:t>Participe con su aportación a nuestro SIP (Plan de Mejoramiento de Escuela), PFEP (Plan de Intervención de Padres y Familias), y el presupuesto</a:t>
            </a:r>
          </a:p>
          <a:p>
            <a:r>
              <a:rPr lang="en-US" sz="1200" dirty="0">
                <a:solidFill>
                  <a:schemeClr val="tx1"/>
                </a:solidFill>
                <a:latin typeface="Nirmala UI Semilight" panose="020B0402040204020203" pitchFamily="34" charset="0"/>
                <a:cs typeface="Nirmala UI Semilight" panose="020B0402040204020203" pitchFamily="34" charset="0"/>
              </a:rPr>
              <a:t>Demuestre interés en los acontecimientos del dia de escuela de su hijo/a</a:t>
            </a:r>
          </a:p>
          <a:p>
            <a:r>
              <a:rPr lang="en-US" sz="1200" dirty="0">
                <a:solidFill>
                  <a:schemeClr val="tx1"/>
                </a:solidFill>
                <a:latin typeface="Nirmala UI Semilight" panose="020B0402040204020203" pitchFamily="34" charset="0"/>
                <a:cs typeface="Nirmala UI Semilight" panose="020B0402040204020203" pitchFamily="34" charset="0"/>
              </a:rPr>
              <a:t>Hágale preguntas a su hijo/a</a:t>
            </a:r>
          </a:p>
          <a:p>
            <a:r>
              <a:rPr lang="en-US" sz="1200" dirty="0">
                <a:solidFill>
                  <a:schemeClr val="tx1"/>
                </a:solidFill>
                <a:latin typeface="Nirmala UI Semilight" panose="020B0402040204020203" pitchFamily="34" charset="0"/>
                <a:cs typeface="Nirmala UI Semilight" panose="020B0402040204020203" pitchFamily="34" charset="0"/>
              </a:rPr>
              <a:t>Revise su tarea</a:t>
            </a:r>
          </a:p>
          <a:p>
            <a:r>
              <a:rPr lang="en-US" sz="1200" dirty="0">
                <a:solidFill>
                  <a:schemeClr val="tx1"/>
                </a:solidFill>
                <a:latin typeface="Nirmala UI Semilight" panose="020B0402040204020203" pitchFamily="34" charset="0"/>
                <a:cs typeface="Nirmala UI Semilight" panose="020B0402040204020203" pitchFamily="34" charset="0"/>
              </a:rPr>
              <a:t>Dele elogios por sus esfuerzos</a:t>
            </a:r>
          </a:p>
          <a:p>
            <a:r>
              <a:rPr lang="en-US" sz="1200" dirty="0">
                <a:solidFill>
                  <a:schemeClr val="tx1"/>
                </a:solidFill>
                <a:latin typeface="Nirmala UI Semilight" panose="020B0402040204020203" pitchFamily="34" charset="0"/>
                <a:cs typeface="Nirmala UI Semilight" panose="020B0402040204020203" pitchFamily="34" charset="0"/>
              </a:rPr>
              <a:t>Fomente buenos hábitos de estudio</a:t>
            </a:r>
          </a:p>
          <a:p>
            <a:r>
              <a:rPr lang="en-US" sz="1200" dirty="0">
                <a:solidFill>
                  <a:schemeClr val="tx1"/>
                </a:solidFill>
                <a:latin typeface="Nirmala UI Semilight" panose="020B0402040204020203" pitchFamily="34" charset="0"/>
                <a:cs typeface="Nirmala UI Semilight" panose="020B0402040204020203" pitchFamily="34" charset="0"/>
              </a:rPr>
              <a:t>Comuníquese con los maestros y otro personal</a:t>
            </a:r>
          </a:p>
          <a:p>
            <a:r>
              <a:rPr lang="en-US" sz="1200" dirty="0">
                <a:solidFill>
                  <a:schemeClr val="tx1"/>
                </a:solidFill>
                <a:latin typeface="Nirmala UI Semilight" panose="020B0402040204020203" pitchFamily="34" charset="0"/>
                <a:cs typeface="Nirmala UI Semilight" panose="020B0402040204020203" pitchFamily="34" charset="0"/>
              </a:rPr>
              <a:t>Asista a los eventos Virtuales o en Persona</a:t>
            </a:r>
          </a:p>
          <a:p>
            <a:endParaRPr lang="en-US" sz="1200" dirty="0">
              <a:solidFill>
                <a:schemeClr val="tx1"/>
              </a:solidFill>
              <a:latin typeface="Nirmala UI Semilight" panose="020B0402040204020203" pitchFamily="34" charset="0"/>
              <a:cs typeface="Nirmala UI Semilight" panose="020B0402040204020203" pitchFamily="34" charset="0"/>
            </a:endParaRPr>
          </a:p>
          <a:p>
            <a:endParaRPr lang="en-US" sz="1200" dirty="0">
              <a:solidFill>
                <a:schemeClr val="tx1"/>
              </a:solidFill>
              <a:latin typeface="Nirmala UI Semilight" panose="020B0402040204020203" pitchFamily="34" charset="0"/>
              <a:cs typeface="Nirmala UI Semilight" panose="020B0402040204020203" pitchFamily="34" charset="0"/>
            </a:endParaRPr>
          </a:p>
          <a:p>
            <a:endParaRPr lang="en-US" sz="1200" dirty="0">
              <a:solidFill>
                <a:schemeClr val="tx1"/>
              </a:solidFill>
              <a:latin typeface="Nirmala UI Semilight" panose="020B0402040204020203" pitchFamily="34" charset="0"/>
              <a:cs typeface="Nirmala UI Semilight" panose="020B0402040204020203" pitchFamily="34" charset="0"/>
            </a:endParaRPr>
          </a:p>
          <a:p>
            <a:endParaRPr lang="en-US" sz="1200" dirty="0">
              <a:solidFill>
                <a:schemeClr val="tx1"/>
              </a:solidFill>
              <a:latin typeface="Nirmala UI Semilight" panose="020B0402040204020203" pitchFamily="34" charset="0"/>
              <a:cs typeface="Nirmala UI Semilight" panose="020B0402040204020203" pitchFamily="34" charset="0"/>
            </a:endParaRPr>
          </a:p>
          <a:p>
            <a:endParaRPr lang="en-US" sz="1200" dirty="0">
              <a:solidFill>
                <a:schemeClr val="tx1"/>
              </a:solidFill>
              <a:latin typeface="Nirmala UI Semilight" panose="020B0402040204020203" pitchFamily="34" charset="0"/>
              <a:cs typeface="Nirmala UI Semilight" panose="020B0402040204020203" pitchFamily="34" charset="0"/>
            </a:endParaRPr>
          </a:p>
        </p:txBody>
      </p:sp>
      <p:pic>
        <p:nvPicPr>
          <p:cNvPr id="6" name="Graphic 5" descr="Family with two children">
            <a:extLst>
              <a:ext uri="{FF2B5EF4-FFF2-40B4-BE49-F238E27FC236}">
                <a16:creationId xmlns:a16="http://schemas.microsoft.com/office/drawing/2014/main" id="{0D1D94D2-86A7-4979-B4D0-AD62796BC4B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6655" y="507492"/>
            <a:ext cx="914400" cy="914400"/>
          </a:xfrm>
          <a:prstGeom prst="rect">
            <a:avLst/>
          </a:prstGeom>
        </p:spPr>
      </p:pic>
    </p:spTree>
    <p:extLst>
      <p:ext uri="{BB962C8B-B14F-4D97-AF65-F5344CB8AC3E}">
        <p14:creationId xmlns:p14="http://schemas.microsoft.com/office/powerpoint/2010/main" val="2316978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Contact Us</a:t>
            </a:r>
            <a:br>
              <a:rPr lang="en-US" dirty="0"/>
            </a:br>
            <a:r>
              <a:rPr lang="en-US" dirty="0"/>
              <a:t>(</a:t>
            </a:r>
            <a:r>
              <a:rPr lang="en-US" dirty="0" err="1"/>
              <a:t>Contáctenos</a:t>
            </a:r>
            <a:r>
              <a:rPr lang="en-US" dirty="0"/>
              <a:t>)</a:t>
            </a:r>
          </a:p>
        </p:txBody>
      </p:sp>
      <p:sp>
        <p:nvSpPr>
          <p:cNvPr id="3" name="Content Placeholder 2"/>
          <p:cNvSpPr>
            <a:spLocks noGrp="1"/>
          </p:cNvSpPr>
          <p:nvPr>
            <p:ph sz="quarter" idx="13"/>
          </p:nvPr>
        </p:nvSpPr>
        <p:spPr>
          <a:xfrm>
            <a:off x="676655" y="2845367"/>
            <a:ext cx="3822192" cy="2427674"/>
          </a:xfrm>
        </p:spPr>
        <p:txBody>
          <a:bodyPr>
            <a:normAutofit lnSpcReduction="10000"/>
          </a:bodyPr>
          <a:lstStyle/>
          <a:p>
            <a:pPr marL="0" indent="0" algn="ctr">
              <a:buNone/>
            </a:pPr>
            <a:r>
              <a:rPr lang="en-US"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Belleair Elementary</a:t>
            </a:r>
          </a:p>
          <a:p>
            <a:pPr marL="0" indent="0" algn="ctr">
              <a:buNone/>
            </a:pPr>
            <a:r>
              <a:rPr lang="en-US"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(Escuela Primaria Belleair)</a:t>
            </a:r>
          </a:p>
          <a:p>
            <a:pPr marL="0" indent="0" algn="ctr">
              <a:buNone/>
            </a:pPr>
            <a:r>
              <a:rPr lang="en-US"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1156 Lakeview Road</a:t>
            </a:r>
          </a:p>
          <a:p>
            <a:pPr marL="0" indent="0" algn="ctr">
              <a:buNone/>
            </a:pPr>
            <a:r>
              <a:rPr lang="en-US"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Clearwater, FL 33756</a:t>
            </a:r>
          </a:p>
          <a:p>
            <a:pPr marL="0" indent="0" algn="ctr">
              <a:buNone/>
            </a:pPr>
            <a:r>
              <a:rPr lang="en-US" sz="19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Phone (Teléfono): (727) 469-5983</a:t>
            </a:r>
          </a:p>
          <a:p>
            <a:pPr marL="0" indent="0" algn="ctr">
              <a:buNone/>
            </a:pPr>
            <a:r>
              <a:rPr lang="en-US"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Fax: (727) 469-5972</a:t>
            </a:r>
          </a:p>
        </p:txBody>
      </p:sp>
      <p:pic>
        <p:nvPicPr>
          <p:cNvPr id="4" name="Picture 3" descr="PCS_Primary_Logo cop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275036" y="5850526"/>
            <a:ext cx="1569723" cy="749810"/>
          </a:xfrm>
          <a:prstGeom prst="rect">
            <a:avLst/>
          </a:prstGeom>
        </p:spPr>
      </p:pic>
      <p:pic>
        <p:nvPicPr>
          <p:cNvPr id="10" name="Picture Placeholder 5" descr="Favorite Thing">
            <a:extLst>
              <a:ext uri="{FF2B5EF4-FFF2-40B4-BE49-F238E27FC236}">
                <a16:creationId xmlns:a16="http://schemas.microsoft.com/office/drawing/2014/main" id="{7B6A121E-0E85-47E4-BC34-D07724B265D6}"/>
              </a:ext>
            </a:extLst>
          </p:cNvPr>
          <p:cNvPicPr>
            <a:picLocks noGrp="1" noChangeAspect="1"/>
          </p:cNvPicPr>
          <p:nvPr>
            <p:ph sz="quarter" idx="14"/>
          </p:nvPr>
        </p:nvPicPr>
        <p:blipFill>
          <a:blip r:embed="rId4"/>
          <a:srcRect/>
          <a:stretch>
            <a:fillRect/>
          </a:stretch>
        </p:blipFill>
        <p:spPr>
          <a:xfrm>
            <a:off x="4772526" y="2651355"/>
            <a:ext cx="3773491" cy="2979110"/>
          </a:xfrm>
        </p:spPr>
      </p:pic>
    </p:spTree>
    <p:extLst>
      <p:ext uri="{BB962C8B-B14F-4D97-AF65-F5344CB8AC3E}">
        <p14:creationId xmlns:p14="http://schemas.microsoft.com/office/powerpoint/2010/main" val="461481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70BBFB9-521F-420E-9E14-0819EB1FD240}"/>
              </a:ext>
            </a:extLst>
          </p:cNvPr>
          <p:cNvSpPr>
            <a:spLocks noGrp="1"/>
          </p:cNvSpPr>
          <p:nvPr>
            <p:ph type="title"/>
          </p:nvPr>
        </p:nvSpPr>
        <p:spPr/>
        <p:txBody>
          <a:bodyPr>
            <a:normAutofit fontScale="90000"/>
          </a:bodyPr>
          <a:lstStyle/>
          <a:p>
            <a:r>
              <a:rPr lang="en-US" dirty="0"/>
              <a:t>Belleair Leadership</a:t>
            </a:r>
            <a:br>
              <a:rPr lang="en-US" dirty="0"/>
            </a:br>
            <a:r>
              <a:rPr lang="en-US" dirty="0"/>
              <a:t>(Liderato de Belleair) </a:t>
            </a:r>
          </a:p>
        </p:txBody>
      </p:sp>
      <p:sp>
        <p:nvSpPr>
          <p:cNvPr id="5" name="Text Placeholder 4">
            <a:extLst>
              <a:ext uri="{FF2B5EF4-FFF2-40B4-BE49-F238E27FC236}">
                <a16:creationId xmlns:a16="http://schemas.microsoft.com/office/drawing/2014/main" id="{F0ADA7BA-88FB-4B6A-9858-7E26CAD3BA3E}"/>
              </a:ext>
            </a:extLst>
          </p:cNvPr>
          <p:cNvSpPr>
            <a:spLocks noGrp="1"/>
          </p:cNvSpPr>
          <p:nvPr>
            <p:ph type="body" idx="1"/>
          </p:nvPr>
        </p:nvSpPr>
        <p:spPr/>
        <p:txBody>
          <a:bodyPr/>
          <a:lstStyle/>
          <a:p>
            <a:r>
              <a:rPr lang="en-US" dirty="0"/>
              <a:t>English</a:t>
            </a:r>
          </a:p>
        </p:txBody>
      </p:sp>
      <p:sp>
        <p:nvSpPr>
          <p:cNvPr id="6" name="Content Placeholder 5">
            <a:extLst>
              <a:ext uri="{FF2B5EF4-FFF2-40B4-BE49-F238E27FC236}">
                <a16:creationId xmlns:a16="http://schemas.microsoft.com/office/drawing/2014/main" id="{F14B667E-7E0B-4EDB-A48F-F9B285E23C66}"/>
              </a:ext>
            </a:extLst>
          </p:cNvPr>
          <p:cNvSpPr>
            <a:spLocks noGrp="1"/>
          </p:cNvSpPr>
          <p:nvPr>
            <p:ph sz="half" idx="2"/>
          </p:nvPr>
        </p:nvSpPr>
        <p:spPr>
          <a:xfrm>
            <a:off x="677332" y="3429000"/>
            <a:ext cx="3967693" cy="2697163"/>
          </a:xfrm>
        </p:spPr>
        <p:txBody>
          <a:bodyPr/>
          <a:lstStyle/>
          <a:p>
            <a:r>
              <a:rPr lang="en-US" dirty="0"/>
              <a:t>Principal – Kelly Austin</a:t>
            </a:r>
          </a:p>
          <a:p>
            <a:r>
              <a:rPr lang="en-US" dirty="0"/>
              <a:t>Assistant Principal – Renee Kelly</a:t>
            </a:r>
          </a:p>
        </p:txBody>
      </p:sp>
      <p:sp>
        <p:nvSpPr>
          <p:cNvPr id="7" name="Text Placeholder 6">
            <a:extLst>
              <a:ext uri="{FF2B5EF4-FFF2-40B4-BE49-F238E27FC236}">
                <a16:creationId xmlns:a16="http://schemas.microsoft.com/office/drawing/2014/main" id="{90323D36-A123-48D5-8586-62F9DED3C185}"/>
              </a:ext>
            </a:extLst>
          </p:cNvPr>
          <p:cNvSpPr>
            <a:spLocks noGrp="1"/>
          </p:cNvSpPr>
          <p:nvPr>
            <p:ph type="body" sz="quarter" idx="3"/>
          </p:nvPr>
        </p:nvSpPr>
        <p:spPr/>
        <p:txBody>
          <a:bodyPr/>
          <a:lstStyle/>
          <a:p>
            <a:r>
              <a:rPr lang="en-US" dirty="0"/>
              <a:t>Spanish</a:t>
            </a:r>
          </a:p>
        </p:txBody>
      </p:sp>
      <p:sp>
        <p:nvSpPr>
          <p:cNvPr id="8" name="Content Placeholder 7">
            <a:extLst>
              <a:ext uri="{FF2B5EF4-FFF2-40B4-BE49-F238E27FC236}">
                <a16:creationId xmlns:a16="http://schemas.microsoft.com/office/drawing/2014/main" id="{F62EFD30-9E1D-4B1D-A6FC-A27E0349C911}"/>
              </a:ext>
            </a:extLst>
          </p:cNvPr>
          <p:cNvSpPr>
            <a:spLocks noGrp="1"/>
          </p:cNvSpPr>
          <p:nvPr>
            <p:ph sz="quarter" idx="4"/>
          </p:nvPr>
        </p:nvSpPr>
        <p:spPr/>
        <p:txBody>
          <a:bodyPr/>
          <a:lstStyle/>
          <a:p>
            <a:r>
              <a:rPr lang="en-US" dirty="0"/>
              <a:t>Directora – Kelly Austin</a:t>
            </a:r>
          </a:p>
          <a:p>
            <a:r>
              <a:rPr lang="en-US" dirty="0"/>
              <a:t>Sub Directora – Renee Kelly</a:t>
            </a:r>
          </a:p>
        </p:txBody>
      </p:sp>
    </p:spTree>
    <p:extLst>
      <p:ext uri="{BB962C8B-B14F-4D97-AF65-F5344CB8AC3E}">
        <p14:creationId xmlns:p14="http://schemas.microsoft.com/office/powerpoint/2010/main" val="289390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BDFB7-5D9D-4405-981A-FDBFF75D1E9E}"/>
              </a:ext>
            </a:extLst>
          </p:cNvPr>
          <p:cNvSpPr>
            <a:spLocks noGrp="1"/>
          </p:cNvSpPr>
          <p:nvPr>
            <p:ph type="title"/>
          </p:nvPr>
        </p:nvSpPr>
        <p:spPr>
          <a:xfrm>
            <a:off x="457200" y="398017"/>
            <a:ext cx="8229600" cy="1252728"/>
          </a:xfrm>
        </p:spPr>
        <p:txBody>
          <a:bodyPr>
            <a:noAutofit/>
          </a:bodyPr>
          <a:lstStyle/>
          <a:p>
            <a:r>
              <a:rPr lang="en-US" sz="2800" dirty="0"/>
              <a:t>Communication is Key </a:t>
            </a:r>
            <a:br>
              <a:rPr lang="en-US" sz="2800" dirty="0"/>
            </a:br>
            <a:r>
              <a:rPr lang="en-US" sz="2800" dirty="0"/>
              <a:t>to Your Child’s Success</a:t>
            </a:r>
            <a:br>
              <a:rPr lang="en-US" sz="2800" dirty="0"/>
            </a:br>
            <a:r>
              <a:rPr lang="en-US" sz="2800" dirty="0"/>
              <a:t>(La comunicación es la Llave </a:t>
            </a:r>
            <a:br>
              <a:rPr lang="en-US" sz="2800" dirty="0"/>
            </a:br>
            <a:r>
              <a:rPr lang="en-US" sz="2800" dirty="0"/>
              <a:t>para el exito de su Niño/a)</a:t>
            </a:r>
          </a:p>
        </p:txBody>
      </p:sp>
      <p:sp>
        <p:nvSpPr>
          <p:cNvPr id="3" name="Text Placeholder 2">
            <a:extLst>
              <a:ext uri="{FF2B5EF4-FFF2-40B4-BE49-F238E27FC236}">
                <a16:creationId xmlns:a16="http://schemas.microsoft.com/office/drawing/2014/main" id="{2A98DC22-B3D8-4362-85B0-88E9A1CFFBDA}"/>
              </a:ext>
            </a:extLst>
          </p:cNvPr>
          <p:cNvSpPr>
            <a:spLocks noGrp="1"/>
          </p:cNvSpPr>
          <p:nvPr>
            <p:ph type="body" idx="1"/>
          </p:nvPr>
        </p:nvSpPr>
        <p:spPr>
          <a:xfrm>
            <a:off x="633806" y="2513001"/>
            <a:ext cx="3822192" cy="602511"/>
          </a:xfrm>
        </p:spPr>
        <p:txBody>
          <a:bodyPr/>
          <a:lstStyle/>
          <a:p>
            <a:r>
              <a:rPr lang="en-US" dirty="0"/>
              <a:t>English</a:t>
            </a:r>
          </a:p>
        </p:txBody>
      </p:sp>
      <p:sp>
        <p:nvSpPr>
          <p:cNvPr id="4" name="Content Placeholder 3">
            <a:extLst>
              <a:ext uri="{FF2B5EF4-FFF2-40B4-BE49-F238E27FC236}">
                <a16:creationId xmlns:a16="http://schemas.microsoft.com/office/drawing/2014/main" id="{B49DE224-691D-4F24-B794-F9A5A4F6543A}"/>
              </a:ext>
            </a:extLst>
          </p:cNvPr>
          <p:cNvSpPr>
            <a:spLocks noGrp="1"/>
          </p:cNvSpPr>
          <p:nvPr>
            <p:ph sz="half" idx="2"/>
          </p:nvPr>
        </p:nvSpPr>
        <p:spPr>
          <a:xfrm>
            <a:off x="668188" y="3039061"/>
            <a:ext cx="3820055" cy="2503700"/>
          </a:xfrm>
        </p:spPr>
        <p:txBody>
          <a:bodyPr/>
          <a:lstStyle/>
          <a:p>
            <a:r>
              <a:rPr lang="en-US" dirty="0"/>
              <a:t>Telephone</a:t>
            </a:r>
          </a:p>
          <a:p>
            <a:r>
              <a:rPr lang="en-US" dirty="0"/>
              <a:t>Email</a:t>
            </a:r>
          </a:p>
          <a:p>
            <a:r>
              <a:rPr lang="en-US" dirty="0"/>
              <a:t>Belleair website</a:t>
            </a:r>
          </a:p>
          <a:p>
            <a:pPr marL="0" indent="0">
              <a:buNone/>
            </a:pPr>
            <a:r>
              <a:rPr lang="en-US" dirty="0">
                <a:hlinkClick r:id="rId2"/>
              </a:rPr>
              <a:t>https://www.pcsb.org/belleair-es</a:t>
            </a:r>
            <a:endParaRPr lang="en-US" dirty="0"/>
          </a:p>
          <a:p>
            <a:pPr marL="0" indent="0">
              <a:buNone/>
            </a:pPr>
            <a:r>
              <a:rPr lang="en-US" dirty="0"/>
              <a:t>*   Belleair Facebook Page</a:t>
            </a:r>
          </a:p>
          <a:p>
            <a:pPr marL="0" indent="0">
              <a:buNone/>
            </a:pPr>
            <a:r>
              <a:rPr lang="en-US" dirty="0"/>
              <a:t>	@BelleairTigers</a:t>
            </a:r>
          </a:p>
          <a:p>
            <a:pPr marL="0" indent="0">
              <a:buNone/>
            </a:pPr>
            <a:endParaRPr lang="en-US" dirty="0"/>
          </a:p>
        </p:txBody>
      </p:sp>
      <p:sp>
        <p:nvSpPr>
          <p:cNvPr id="5" name="Text Placeholder 4">
            <a:extLst>
              <a:ext uri="{FF2B5EF4-FFF2-40B4-BE49-F238E27FC236}">
                <a16:creationId xmlns:a16="http://schemas.microsoft.com/office/drawing/2014/main" id="{EC2B0EA5-1DD1-42EC-869B-1863749D089E}"/>
              </a:ext>
            </a:extLst>
          </p:cNvPr>
          <p:cNvSpPr>
            <a:spLocks noGrp="1"/>
          </p:cNvSpPr>
          <p:nvPr>
            <p:ph type="body" sz="quarter" idx="3"/>
          </p:nvPr>
        </p:nvSpPr>
        <p:spPr>
          <a:xfrm>
            <a:off x="4572000" y="2338801"/>
            <a:ext cx="3822192" cy="950913"/>
          </a:xfrm>
        </p:spPr>
        <p:txBody>
          <a:bodyPr/>
          <a:lstStyle/>
          <a:p>
            <a:r>
              <a:rPr lang="en-US" dirty="0"/>
              <a:t>Spanish</a:t>
            </a:r>
          </a:p>
        </p:txBody>
      </p:sp>
      <p:sp>
        <p:nvSpPr>
          <p:cNvPr id="6" name="Content Placeholder 5">
            <a:extLst>
              <a:ext uri="{FF2B5EF4-FFF2-40B4-BE49-F238E27FC236}">
                <a16:creationId xmlns:a16="http://schemas.microsoft.com/office/drawing/2014/main" id="{D81A9115-BDAA-469C-B8B3-A6201F1F3A60}"/>
              </a:ext>
            </a:extLst>
          </p:cNvPr>
          <p:cNvSpPr>
            <a:spLocks noGrp="1"/>
          </p:cNvSpPr>
          <p:nvPr>
            <p:ph sz="quarter" idx="4"/>
          </p:nvPr>
        </p:nvSpPr>
        <p:spPr>
          <a:xfrm>
            <a:off x="4645024" y="3039060"/>
            <a:ext cx="4041775" cy="2278897"/>
          </a:xfrm>
        </p:spPr>
        <p:txBody>
          <a:bodyPr/>
          <a:lstStyle/>
          <a:p>
            <a:r>
              <a:rPr lang="en-US" dirty="0"/>
              <a:t>Via Teléfono</a:t>
            </a:r>
          </a:p>
          <a:p>
            <a:r>
              <a:rPr lang="en-US" dirty="0"/>
              <a:t>Via Correo Electrónico</a:t>
            </a:r>
          </a:p>
          <a:p>
            <a:r>
              <a:rPr lang="en-US" dirty="0"/>
              <a:t>Página de la Red de Belleair</a:t>
            </a:r>
          </a:p>
          <a:p>
            <a:pPr marL="0" indent="0">
              <a:buNone/>
            </a:pPr>
            <a:r>
              <a:rPr lang="en-US" dirty="0">
                <a:hlinkClick r:id="rId2"/>
              </a:rPr>
              <a:t>https://www.pcsb.org/belleair-es</a:t>
            </a:r>
            <a:endParaRPr lang="en-US" dirty="0"/>
          </a:p>
          <a:p>
            <a:r>
              <a:rPr lang="en-US" dirty="0"/>
              <a:t>Página del Facebook de Belleair</a:t>
            </a:r>
          </a:p>
          <a:p>
            <a:pPr marL="0" indent="0">
              <a:buNone/>
            </a:pPr>
            <a:r>
              <a:rPr lang="en-US" dirty="0"/>
              <a:t>	@BelleairTigers</a:t>
            </a:r>
          </a:p>
          <a:p>
            <a:endParaRPr lang="en-US" dirty="0"/>
          </a:p>
          <a:p>
            <a:endParaRPr lang="en-US" dirty="0"/>
          </a:p>
        </p:txBody>
      </p:sp>
    </p:spTree>
    <p:extLst>
      <p:ext uri="{BB962C8B-B14F-4D97-AF65-F5344CB8AC3E}">
        <p14:creationId xmlns:p14="http://schemas.microsoft.com/office/powerpoint/2010/main" val="1926415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51951" y="2619128"/>
            <a:ext cx="7772400" cy="1145159"/>
          </a:xfrm>
        </p:spPr>
        <p:txBody>
          <a:bodyPr>
            <a:normAutofit fontScale="90000"/>
          </a:bodyPr>
          <a:lstStyle/>
          <a:p>
            <a:br>
              <a:rPr lang="en-US" altLang="en-US" b="1" dirty="0"/>
            </a:br>
            <a:br>
              <a:rPr lang="en-US" altLang="en-US" b="1" dirty="0"/>
            </a:br>
            <a:br>
              <a:rPr lang="en-US" altLang="en-US" b="1" dirty="0"/>
            </a:br>
            <a:br>
              <a:rPr lang="en-US" altLang="en-US" b="1" dirty="0"/>
            </a:br>
            <a:r>
              <a:rPr lang="en-US" altLang="en-US" b="1" dirty="0"/>
              <a:t>Title I Annual Parent Meeting</a:t>
            </a:r>
            <a:br>
              <a:rPr lang="en-US" altLang="en-US" b="1" dirty="0"/>
            </a:br>
            <a:r>
              <a:rPr lang="en-US" altLang="en-US" b="1" dirty="0"/>
              <a:t>(</a:t>
            </a:r>
            <a:r>
              <a:rPr lang="en-US" altLang="en-US" sz="3600" b="1" dirty="0"/>
              <a:t>Reunión Annual de Padres de Título 1)</a:t>
            </a:r>
            <a:endParaRPr lang="en-US" sz="3600" dirty="0"/>
          </a:p>
        </p:txBody>
      </p:sp>
      <p:sp>
        <p:nvSpPr>
          <p:cNvPr id="3" name="Subtitle 2"/>
          <p:cNvSpPr>
            <a:spLocks noGrp="1"/>
          </p:cNvSpPr>
          <p:nvPr>
            <p:ph type="subTitle" idx="1"/>
          </p:nvPr>
        </p:nvSpPr>
        <p:spPr>
          <a:xfrm>
            <a:off x="1599785" y="3666292"/>
            <a:ext cx="6400800" cy="1780675"/>
          </a:xfrm>
        </p:spPr>
        <p:txBody>
          <a:bodyPr>
            <a:normAutofit fontScale="92500" lnSpcReduction="20000"/>
          </a:bodyPr>
          <a:lstStyle/>
          <a:p>
            <a:pPr>
              <a:defRPr/>
            </a:pPr>
            <a:r>
              <a:rPr lang="en-US" sz="1800" dirty="0">
                <a:solidFill>
                  <a:schemeClr val="bg1"/>
                </a:solidFill>
                <a:effectLst>
                  <a:outerShdw blurRad="38100" dist="38100" dir="2700000" algn="tl">
                    <a:srgbClr val="C0C0C0"/>
                  </a:outerShdw>
                </a:effectLst>
                <a:latin typeface="Nirmala UI Semilight" panose="020B0402040204020203" pitchFamily="34" charset="0"/>
                <a:ea typeface="Nirmala UI Semilight" panose="020B0402040204020203" pitchFamily="34" charset="0"/>
                <a:cs typeface="Nirmala UI Semilight" panose="020B0402040204020203" pitchFamily="34" charset="0"/>
              </a:rPr>
              <a:t>Belleair Elementary</a:t>
            </a:r>
          </a:p>
          <a:p>
            <a:pPr>
              <a:defRPr/>
            </a:pPr>
            <a:r>
              <a:rPr lang="en-US" sz="1800" dirty="0">
                <a:solidFill>
                  <a:schemeClr val="bg1"/>
                </a:solidFill>
                <a:effectLst>
                  <a:outerShdw blurRad="38100" dist="38100" dir="2700000" algn="tl">
                    <a:srgbClr val="C0C0C0"/>
                  </a:outerShdw>
                </a:effectLst>
                <a:latin typeface="Nirmala UI Semilight" panose="020B0402040204020203" pitchFamily="34" charset="0"/>
                <a:ea typeface="Nirmala UI Semilight" panose="020B0402040204020203" pitchFamily="34" charset="0"/>
                <a:cs typeface="Nirmala UI Semilight" panose="020B0402040204020203" pitchFamily="34" charset="0"/>
              </a:rPr>
              <a:t>September 1, 2021</a:t>
            </a:r>
          </a:p>
          <a:p>
            <a:pPr>
              <a:defRPr/>
            </a:pPr>
            <a:r>
              <a:rPr lang="en-US" sz="1500" dirty="0">
                <a:solidFill>
                  <a:schemeClr val="bg1"/>
                </a:solidFill>
                <a:effectLst>
                  <a:outerShdw blurRad="38100" dist="38100" dir="2700000" algn="tl">
                    <a:srgbClr val="C0C0C0"/>
                  </a:outerShdw>
                </a:effectLst>
                <a:latin typeface="Nirmala UI Semilight" panose="020B0402040204020203" pitchFamily="34" charset="0"/>
                <a:ea typeface="Nirmala UI Semilight" panose="020B0402040204020203" pitchFamily="34" charset="0"/>
                <a:cs typeface="Nirmala UI Semilight" panose="020B0402040204020203" pitchFamily="34" charset="0"/>
              </a:rPr>
              <a:t>(Escuela Primaria Belleair </a:t>
            </a:r>
          </a:p>
          <a:p>
            <a:pPr>
              <a:defRPr/>
            </a:pPr>
            <a:r>
              <a:rPr lang="en-US" dirty="0">
                <a:solidFill>
                  <a:schemeClr val="bg1"/>
                </a:solidFill>
                <a:effectLst>
                  <a:outerShdw blurRad="38100" dist="38100" dir="2700000" algn="tl">
                    <a:srgbClr val="C0C0C0"/>
                  </a:outerShdw>
                </a:effectLst>
                <a:latin typeface="Nirmala UI Semilight" panose="020B0402040204020203" pitchFamily="34" charset="0"/>
                <a:ea typeface="Nirmala UI Semilight" panose="020B0402040204020203" pitchFamily="34" charset="0"/>
                <a:cs typeface="Nirmala UI Semilight" panose="020B0402040204020203" pitchFamily="34" charset="0"/>
              </a:rPr>
              <a:t>6:00 PM</a:t>
            </a:r>
          </a:p>
          <a:p>
            <a:pPr>
              <a:defRPr/>
            </a:pPr>
            <a:r>
              <a:rPr lang="en-US" dirty="0">
                <a:solidFill>
                  <a:schemeClr val="bg1"/>
                </a:solidFill>
                <a:effectLst>
                  <a:outerShdw blurRad="38100" dist="38100" dir="2700000" algn="tl">
                    <a:srgbClr val="C0C0C0"/>
                  </a:outerShdw>
                </a:effectLst>
                <a:latin typeface="Nirmala UI Semilight" panose="020B0402040204020203" pitchFamily="34" charset="0"/>
                <a:ea typeface="Nirmala UI Semilight" panose="020B0402040204020203" pitchFamily="34" charset="0"/>
                <a:cs typeface="Nirmala UI Semilight" panose="020B0402040204020203" pitchFamily="34" charset="0"/>
              </a:rPr>
              <a:t>Virtual </a:t>
            </a:r>
          </a:p>
          <a:p>
            <a:pPr>
              <a:defRPr/>
            </a:pPr>
            <a:r>
              <a:rPr lang="en-US" dirty="0">
                <a:solidFill>
                  <a:schemeClr val="bg1"/>
                </a:solidFill>
                <a:effectLst>
                  <a:outerShdw blurRad="38100" dist="38100" dir="2700000" algn="tl">
                    <a:srgbClr val="C0C0C0"/>
                  </a:outerShdw>
                </a:effectLst>
                <a:latin typeface="Nirmala UI Semilight" panose="020B0402040204020203" pitchFamily="34" charset="0"/>
                <a:ea typeface="Nirmala UI Semilight" panose="020B0402040204020203" pitchFamily="34" charset="0"/>
                <a:cs typeface="Nirmala UI Semilight" panose="020B0402040204020203" pitchFamily="34" charset="0"/>
              </a:rPr>
              <a:t>Mrs.. Kelly Austin and Mrs. Renee Kelly</a:t>
            </a:r>
          </a:p>
          <a:p>
            <a:endParaRPr lang="en-US" dirty="0"/>
          </a:p>
        </p:txBody>
      </p:sp>
      <p:sp>
        <p:nvSpPr>
          <p:cNvPr id="4" name="TextBox 3"/>
          <p:cNvSpPr txBox="1"/>
          <p:nvPr/>
        </p:nvSpPr>
        <p:spPr>
          <a:xfrm>
            <a:off x="3305567" y="784438"/>
            <a:ext cx="2465168" cy="369332"/>
          </a:xfrm>
          <a:prstGeom prst="rect">
            <a:avLst/>
          </a:prstGeom>
          <a:noFill/>
        </p:spPr>
        <p:txBody>
          <a:bodyPr wrap="square" rtlCol="0">
            <a:spAutoFit/>
          </a:bodyPr>
          <a:lstStyle/>
          <a:p>
            <a:pPr algn="ctr"/>
            <a:endParaRPr lang="en-US" dirty="0">
              <a:solidFill>
                <a:schemeClr val="bg1"/>
              </a:solidFill>
            </a:endParaRPr>
          </a:p>
        </p:txBody>
      </p:sp>
      <p:pic>
        <p:nvPicPr>
          <p:cNvPr id="6" name="Picture 5" descr="PCS_Primary_Logo copy.jpg"/>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98187" y="5930579"/>
            <a:ext cx="1569723" cy="749810"/>
          </a:xfrm>
          <a:prstGeom prst="rect">
            <a:avLst/>
          </a:prstGeom>
        </p:spPr>
      </p:pic>
      <p:pic>
        <p:nvPicPr>
          <p:cNvPr id="7" name="Picture 6" descr="A close up of a sign&#10;&#10;Description automatically generated">
            <a:extLst>
              <a:ext uri="{FF2B5EF4-FFF2-40B4-BE49-F238E27FC236}">
                <a16:creationId xmlns:a16="http://schemas.microsoft.com/office/drawing/2014/main" id="{493007D9-1F8D-40D1-AA5B-0060DE28F1D1}"/>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3951411" y="270018"/>
            <a:ext cx="1697549" cy="1643003"/>
          </a:xfrm>
          <a:prstGeom prst="rect">
            <a:avLst/>
          </a:prstGeom>
        </p:spPr>
      </p:pic>
    </p:spTree>
    <p:extLst>
      <p:ext uri="{BB962C8B-B14F-4D97-AF65-F5344CB8AC3E}">
        <p14:creationId xmlns:p14="http://schemas.microsoft.com/office/powerpoint/2010/main" val="2939217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600" dirty="0"/>
              <a:t>About Title I</a:t>
            </a:r>
            <a:br>
              <a:rPr lang="en-US" sz="3600" dirty="0"/>
            </a:br>
            <a:r>
              <a:rPr lang="en-US" sz="3600" dirty="0"/>
              <a:t>(</a:t>
            </a:r>
            <a:r>
              <a:rPr lang="en-US" sz="3200" dirty="0"/>
              <a:t>Acerca de Titulo I)</a:t>
            </a:r>
          </a:p>
        </p:txBody>
      </p:sp>
      <p:sp>
        <p:nvSpPr>
          <p:cNvPr id="4" name="Text Placeholder 3">
            <a:extLst>
              <a:ext uri="{FF2B5EF4-FFF2-40B4-BE49-F238E27FC236}">
                <a16:creationId xmlns:a16="http://schemas.microsoft.com/office/drawing/2014/main" id="{BA6C7728-A0B0-4D17-AE3A-71725542B872}"/>
              </a:ext>
            </a:extLst>
          </p:cNvPr>
          <p:cNvSpPr>
            <a:spLocks noGrp="1"/>
          </p:cNvSpPr>
          <p:nvPr>
            <p:ph type="body" idx="1"/>
          </p:nvPr>
        </p:nvSpPr>
        <p:spPr/>
        <p:txBody>
          <a:bodyPr/>
          <a:lstStyle/>
          <a:p>
            <a:r>
              <a:rPr lang="en-US" dirty="0"/>
              <a:t>English</a:t>
            </a:r>
          </a:p>
        </p:txBody>
      </p:sp>
      <p:sp>
        <p:nvSpPr>
          <p:cNvPr id="2" name="Content Placeholder 1"/>
          <p:cNvSpPr>
            <a:spLocks noGrp="1"/>
          </p:cNvSpPr>
          <p:nvPr>
            <p:ph sz="half" idx="2"/>
          </p:nvPr>
        </p:nvSpPr>
        <p:spPr/>
        <p:txBody>
          <a:bodyPr>
            <a:normAutofit fontScale="55000" lnSpcReduction="20000"/>
          </a:bodyPr>
          <a:lstStyle/>
          <a:p>
            <a:r>
              <a:rPr lang="en-US" sz="20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Title I is the largest federal assistance program for our nation’s schools. The goal of Title I is a higher quality of education for every child. Its purpose is to address the </a:t>
            </a:r>
            <a:r>
              <a:rPr lang="en-US" sz="2000" b="1"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academic needs </a:t>
            </a:r>
            <a:r>
              <a:rPr lang="en-US" sz="20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of students and to assist them in meeting their state’s academic standards.</a:t>
            </a:r>
          </a:p>
          <a:p>
            <a:endParaRPr lang="en-US" sz="20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endParaRPr>
          </a:p>
          <a:p>
            <a:r>
              <a:rPr lang="en-US" altLang="en-US"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The school district identifies eligible schools and distributes the Title I funds to the school.</a:t>
            </a:r>
          </a:p>
          <a:p>
            <a:endParaRPr lang="en-US" altLang="en-US"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endParaRPr>
          </a:p>
          <a:p>
            <a:r>
              <a:rPr lang="en-US" altLang="en-US"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Belleair Elementary implements a Title I Schoolwide Plan. All students and staff benefit from the supplemental services. </a:t>
            </a:r>
          </a:p>
          <a:p>
            <a:endParaRPr lang="en-US" altLang="en-US"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endParaRPr>
          </a:p>
          <a:p>
            <a:r>
              <a:rPr lang="en-US" altLang="en-US"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75 schools in Pinellas County</a:t>
            </a:r>
          </a:p>
          <a:p>
            <a:endParaRPr lang="en-US" dirty="0"/>
          </a:p>
        </p:txBody>
      </p:sp>
      <p:sp>
        <p:nvSpPr>
          <p:cNvPr id="6" name="Text Placeholder 5">
            <a:extLst>
              <a:ext uri="{FF2B5EF4-FFF2-40B4-BE49-F238E27FC236}">
                <a16:creationId xmlns:a16="http://schemas.microsoft.com/office/drawing/2014/main" id="{C1BD077A-4282-40A3-B9B8-E6E5E046E4CE}"/>
              </a:ext>
            </a:extLst>
          </p:cNvPr>
          <p:cNvSpPr>
            <a:spLocks noGrp="1"/>
          </p:cNvSpPr>
          <p:nvPr>
            <p:ph type="body" sz="quarter" idx="3"/>
          </p:nvPr>
        </p:nvSpPr>
        <p:spPr>
          <a:xfrm>
            <a:off x="4648200" y="2717441"/>
            <a:ext cx="3822192" cy="639762"/>
          </a:xfrm>
        </p:spPr>
        <p:txBody>
          <a:bodyPr/>
          <a:lstStyle/>
          <a:p>
            <a:r>
              <a:rPr lang="en-US" dirty="0"/>
              <a:t>Spanish</a:t>
            </a:r>
          </a:p>
        </p:txBody>
      </p:sp>
      <p:sp>
        <p:nvSpPr>
          <p:cNvPr id="7" name="Content Placeholder 6">
            <a:extLst>
              <a:ext uri="{FF2B5EF4-FFF2-40B4-BE49-F238E27FC236}">
                <a16:creationId xmlns:a16="http://schemas.microsoft.com/office/drawing/2014/main" id="{8C98845C-0D18-4E1D-8946-D33BB2F7DE33}"/>
              </a:ext>
            </a:extLst>
          </p:cNvPr>
          <p:cNvSpPr>
            <a:spLocks noGrp="1"/>
          </p:cNvSpPr>
          <p:nvPr>
            <p:ph sz="quarter" idx="4"/>
          </p:nvPr>
        </p:nvSpPr>
        <p:spPr>
          <a:xfrm>
            <a:off x="4645025" y="3576484"/>
            <a:ext cx="3822192" cy="2697163"/>
          </a:xfrm>
        </p:spPr>
        <p:txBody>
          <a:bodyPr>
            <a:normAutofit fontScale="55000" lnSpcReduction="20000"/>
          </a:bodyPr>
          <a:lstStyle/>
          <a:p>
            <a:r>
              <a:rPr lang="en-US" dirty="0"/>
              <a:t>Titulo 1 es el programa mas grande de asistencia Federal de las escuelas de nuestra nación. La meta de Titulo 1 es una educación de alta calidad para cada nino/a. Su propósito es abordar las necesidades académicas de los estudiantes y asistirlos en alcanzar los estándares académicos del estado. </a:t>
            </a:r>
          </a:p>
          <a:p>
            <a:pPr marL="0" indent="0">
              <a:buNone/>
            </a:pPr>
            <a:endParaRPr lang="en-US" dirty="0"/>
          </a:p>
          <a:p>
            <a:r>
              <a:rPr lang="en-US" dirty="0"/>
              <a:t>El distrito escolar identifica a las escuelas que califican y distribuye los fondos de Titulo 1 a las escuelas.</a:t>
            </a:r>
          </a:p>
          <a:p>
            <a:endParaRPr lang="en-US" dirty="0"/>
          </a:p>
          <a:p>
            <a:r>
              <a:rPr lang="en-US" dirty="0"/>
              <a:t>La Escuela Primaria Belleair implementa un Plan a nivel del estado de Titulo 1. Todos los estudiantes y personal se benefician de los </a:t>
            </a:r>
            <a:r>
              <a:rPr lang="en-US" dirty="0" err="1"/>
              <a:t>servicios</a:t>
            </a:r>
            <a:r>
              <a:rPr lang="en-US" dirty="0"/>
              <a:t> suplementarios. </a:t>
            </a:r>
          </a:p>
          <a:p>
            <a:endParaRPr lang="en-US" dirty="0"/>
          </a:p>
          <a:p>
            <a:endParaRPr lang="en-US" dirty="0"/>
          </a:p>
          <a:p>
            <a:endParaRPr lang="en-US" dirty="0"/>
          </a:p>
          <a:p>
            <a:endParaRPr lang="en-US" dirty="0"/>
          </a:p>
        </p:txBody>
      </p:sp>
      <p:pic>
        <p:nvPicPr>
          <p:cNvPr id="5" name="Graphic 4" descr="Bank">
            <a:extLst>
              <a:ext uri="{FF2B5EF4-FFF2-40B4-BE49-F238E27FC236}">
                <a16:creationId xmlns:a16="http://schemas.microsoft.com/office/drawing/2014/main" id="{D00A19BB-551F-4CE4-BF47-145CBD97C65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47537" y="507492"/>
            <a:ext cx="914400" cy="914400"/>
          </a:xfrm>
          <a:prstGeom prst="rect">
            <a:avLst/>
          </a:prstGeom>
        </p:spPr>
      </p:pic>
    </p:spTree>
    <p:extLst>
      <p:ext uri="{BB962C8B-B14F-4D97-AF65-F5344CB8AC3E}">
        <p14:creationId xmlns:p14="http://schemas.microsoft.com/office/powerpoint/2010/main" val="1271637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2587" y="566928"/>
            <a:ext cx="8229600" cy="1252728"/>
          </a:xfrm>
        </p:spPr>
        <p:txBody>
          <a:bodyPr>
            <a:noAutofit/>
          </a:bodyPr>
          <a:lstStyle/>
          <a:p>
            <a:r>
              <a:rPr lang="en-US" altLang="en-US" sz="3200" dirty="0"/>
              <a:t>Title I Programs Provide Supplemental Support</a:t>
            </a:r>
            <a:br>
              <a:rPr lang="en-US" altLang="en-US" sz="3200" dirty="0"/>
            </a:br>
            <a:r>
              <a:rPr lang="en-US" altLang="en-US" sz="3200" dirty="0"/>
              <a:t>(Los Programas de Titulo 1 proven apoyo suplementario)</a:t>
            </a:r>
            <a:endParaRPr lang="en-US" sz="3200" dirty="0"/>
          </a:p>
        </p:txBody>
      </p:sp>
      <p:sp>
        <p:nvSpPr>
          <p:cNvPr id="6" name="Text Placeholder 5">
            <a:extLst>
              <a:ext uri="{FF2B5EF4-FFF2-40B4-BE49-F238E27FC236}">
                <a16:creationId xmlns:a16="http://schemas.microsoft.com/office/drawing/2014/main" id="{621C6C8F-CD25-402B-B0A0-99CF0C88552B}"/>
              </a:ext>
            </a:extLst>
          </p:cNvPr>
          <p:cNvSpPr>
            <a:spLocks noGrp="1"/>
          </p:cNvSpPr>
          <p:nvPr>
            <p:ph type="body" idx="1"/>
          </p:nvPr>
        </p:nvSpPr>
        <p:spPr/>
        <p:txBody>
          <a:bodyPr/>
          <a:lstStyle/>
          <a:p>
            <a:r>
              <a:rPr lang="en-US" dirty="0"/>
              <a:t>English</a:t>
            </a:r>
          </a:p>
        </p:txBody>
      </p:sp>
      <p:sp>
        <p:nvSpPr>
          <p:cNvPr id="3" name="Content Placeholder 2"/>
          <p:cNvSpPr>
            <a:spLocks noGrp="1"/>
          </p:cNvSpPr>
          <p:nvPr>
            <p:ph sz="half" idx="2"/>
          </p:nvPr>
        </p:nvSpPr>
        <p:spPr/>
        <p:txBody>
          <a:bodyPr>
            <a:normAutofit fontScale="55000" lnSpcReduction="20000"/>
          </a:bodyPr>
          <a:lstStyle/>
          <a:p>
            <a:r>
              <a:rPr lang="en-US" sz="21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Additional supplemental personnel: Paraprofessionals, Hourly Teachers, Interventionist</a:t>
            </a:r>
          </a:p>
          <a:p>
            <a:pPr marL="0" indent="0">
              <a:buNone/>
            </a:pPr>
            <a:endParaRPr lang="en-US" sz="2100" dirty="0">
              <a:solidFill>
                <a:srgbClr val="FF0000"/>
              </a:solidFill>
              <a:latin typeface="Nirmala UI Semilight" panose="020B0402040204020203" pitchFamily="34" charset="0"/>
              <a:ea typeface="Nirmala UI Semilight" panose="020B0402040204020203" pitchFamily="34" charset="0"/>
              <a:cs typeface="Nirmala UI Semilight" panose="020B0402040204020203" pitchFamily="34" charset="0"/>
            </a:endParaRPr>
          </a:p>
          <a:p>
            <a:r>
              <a:rPr lang="en-US" sz="21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Additional training opportunities for school staff Canvas, Academic (ELA, Math, and Science), Trauma, and Culturally Relevant Training</a:t>
            </a:r>
          </a:p>
          <a:p>
            <a:endParaRPr lang="en-US" sz="2100" dirty="0">
              <a:solidFill>
                <a:srgbClr val="FF0000"/>
              </a:solidFill>
              <a:latin typeface="Nirmala UI Semilight" panose="020B0402040204020203" pitchFamily="34" charset="0"/>
              <a:ea typeface="Nirmala UI Semilight" panose="020B0402040204020203" pitchFamily="34" charset="0"/>
              <a:cs typeface="Nirmala UI Semilight" panose="020B0402040204020203" pitchFamily="34" charset="0"/>
            </a:endParaRPr>
          </a:p>
          <a:p>
            <a:r>
              <a:rPr lang="en-US" sz="21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Extended Learning Opportunities (before and/or after school programs)</a:t>
            </a:r>
          </a:p>
          <a:p>
            <a:endParaRPr lang="en-US" sz="21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endParaRPr>
          </a:p>
          <a:p>
            <a:r>
              <a:rPr lang="en-US" sz="21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Parent and Family Engagement Resources and Training Workshops </a:t>
            </a:r>
          </a:p>
          <a:p>
            <a:endParaRPr lang="en-US" sz="21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endParaRPr>
          </a:p>
          <a:p>
            <a:r>
              <a:rPr lang="en-US" sz="21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Supplemental teaching materials, equipment, and technology</a:t>
            </a:r>
          </a:p>
          <a:p>
            <a:endParaRPr lang="en-US" dirty="0"/>
          </a:p>
        </p:txBody>
      </p:sp>
      <p:sp>
        <p:nvSpPr>
          <p:cNvPr id="7" name="Text Placeholder 6">
            <a:extLst>
              <a:ext uri="{FF2B5EF4-FFF2-40B4-BE49-F238E27FC236}">
                <a16:creationId xmlns:a16="http://schemas.microsoft.com/office/drawing/2014/main" id="{ACCB4C93-2D8F-4C25-88AB-269CDCD02DF8}"/>
              </a:ext>
            </a:extLst>
          </p:cNvPr>
          <p:cNvSpPr>
            <a:spLocks noGrp="1"/>
          </p:cNvSpPr>
          <p:nvPr>
            <p:ph type="body" sz="quarter" idx="3"/>
          </p:nvPr>
        </p:nvSpPr>
        <p:spPr/>
        <p:txBody>
          <a:bodyPr/>
          <a:lstStyle/>
          <a:p>
            <a:r>
              <a:rPr lang="en-US" dirty="0"/>
              <a:t>Spanish</a:t>
            </a:r>
          </a:p>
        </p:txBody>
      </p:sp>
      <p:sp>
        <p:nvSpPr>
          <p:cNvPr id="9" name="Content Placeholder 8">
            <a:extLst>
              <a:ext uri="{FF2B5EF4-FFF2-40B4-BE49-F238E27FC236}">
                <a16:creationId xmlns:a16="http://schemas.microsoft.com/office/drawing/2014/main" id="{183FBEF4-F998-4F20-9D94-2BC32F597875}"/>
              </a:ext>
            </a:extLst>
          </p:cNvPr>
          <p:cNvSpPr>
            <a:spLocks noGrp="1"/>
          </p:cNvSpPr>
          <p:nvPr>
            <p:ph sz="quarter" idx="4"/>
          </p:nvPr>
        </p:nvSpPr>
        <p:spPr/>
        <p:txBody>
          <a:bodyPr>
            <a:normAutofit fontScale="55000" lnSpcReduction="20000"/>
          </a:bodyPr>
          <a:lstStyle/>
          <a:p>
            <a:r>
              <a:rPr lang="en-US" dirty="0"/>
              <a:t>Personal suplementario adicional: Paraprofesionales, maestras de tiempo parcial, personal de intervención</a:t>
            </a:r>
          </a:p>
          <a:p>
            <a:endParaRPr lang="en-US" dirty="0"/>
          </a:p>
          <a:p>
            <a:r>
              <a:rPr lang="en-US" dirty="0"/>
              <a:t>Oportunidades de entrenamiento adicional para el personal de la escuela, Canvas, Académico (Artes del Language Ingles, matemáticas y ciencia), Trauma y entrenamiento culturalmente relevante.</a:t>
            </a:r>
          </a:p>
          <a:p>
            <a:endParaRPr lang="en-US" dirty="0"/>
          </a:p>
          <a:p>
            <a:r>
              <a:rPr lang="en-US" dirty="0"/>
              <a:t>Oportunidades de aprendizaje extendido (programas antes y/o después de la escuela)</a:t>
            </a:r>
          </a:p>
          <a:p>
            <a:endParaRPr lang="en-US" dirty="0"/>
          </a:p>
          <a:p>
            <a:r>
              <a:rPr lang="en-US" dirty="0"/>
              <a:t>Talleres de recursos de participación de padres y famiias</a:t>
            </a:r>
          </a:p>
          <a:p>
            <a:endParaRPr lang="en-US" dirty="0"/>
          </a:p>
          <a:p>
            <a:r>
              <a:rPr lang="en-US" dirty="0"/>
              <a:t>Materiales de enseñanza suplementarios, equipo y tecnología </a:t>
            </a:r>
          </a:p>
        </p:txBody>
      </p:sp>
    </p:spTree>
    <p:extLst>
      <p:ext uri="{BB962C8B-B14F-4D97-AF65-F5344CB8AC3E}">
        <p14:creationId xmlns:p14="http://schemas.microsoft.com/office/powerpoint/2010/main" val="3462297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  Title I Schoolwide Planning</a:t>
            </a:r>
            <a:br>
              <a:rPr lang="en-US" dirty="0"/>
            </a:br>
            <a:r>
              <a:rPr lang="en-US" sz="3200" dirty="0"/>
              <a:t>(Planificación escolar de Título 1)</a:t>
            </a:r>
            <a:endParaRPr lang="en-US" dirty="0"/>
          </a:p>
        </p:txBody>
      </p:sp>
      <p:sp>
        <p:nvSpPr>
          <p:cNvPr id="4" name="Text Placeholder 3">
            <a:extLst>
              <a:ext uri="{FF2B5EF4-FFF2-40B4-BE49-F238E27FC236}">
                <a16:creationId xmlns:a16="http://schemas.microsoft.com/office/drawing/2014/main" id="{7C061F42-EDDA-414F-A454-CD1782AEA994}"/>
              </a:ext>
            </a:extLst>
          </p:cNvPr>
          <p:cNvSpPr>
            <a:spLocks noGrp="1"/>
          </p:cNvSpPr>
          <p:nvPr>
            <p:ph type="body" idx="1"/>
          </p:nvPr>
        </p:nvSpPr>
        <p:spPr>
          <a:xfrm>
            <a:off x="676656" y="2697778"/>
            <a:ext cx="3822192" cy="639762"/>
          </a:xfrm>
        </p:spPr>
        <p:txBody>
          <a:bodyPr/>
          <a:lstStyle/>
          <a:p>
            <a:r>
              <a:rPr lang="en-US" dirty="0"/>
              <a:t>English</a:t>
            </a:r>
          </a:p>
        </p:txBody>
      </p:sp>
      <p:sp>
        <p:nvSpPr>
          <p:cNvPr id="3" name="Content Placeholder 2">
            <a:extLst>
              <a:ext uri="{FF2B5EF4-FFF2-40B4-BE49-F238E27FC236}">
                <a16:creationId xmlns:a16="http://schemas.microsoft.com/office/drawing/2014/main" id="{849902CE-1289-4D0F-828C-EF3C43C0B808}"/>
              </a:ext>
            </a:extLst>
          </p:cNvPr>
          <p:cNvSpPr>
            <a:spLocks noGrp="1"/>
          </p:cNvSpPr>
          <p:nvPr>
            <p:ph sz="half" idx="2"/>
          </p:nvPr>
        </p:nvSpPr>
        <p:spPr/>
        <p:txBody>
          <a:bodyPr>
            <a:normAutofit fontScale="25000" lnSpcReduction="20000"/>
          </a:bodyPr>
          <a:lstStyle/>
          <a:p>
            <a:r>
              <a:rPr lang="en-US" sz="56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Input from school, family, and community members determine how Title I funds are used based on a needs assessment. </a:t>
            </a:r>
          </a:p>
          <a:p>
            <a:endParaRPr lang="en-US" sz="56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endParaRPr>
          </a:p>
          <a:p>
            <a:r>
              <a:rPr lang="en-US" sz="56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Please attend online or in-person meetings/trainings and complete surveys to provide input on Title I funding.</a:t>
            </a:r>
          </a:p>
          <a:p>
            <a:endParaRPr lang="en-US" sz="56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endParaRPr>
          </a:p>
          <a:p>
            <a:r>
              <a:rPr lang="en-US" sz="56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All Title I schools must document that parents are involved in the schoolwide planning process.</a:t>
            </a:r>
          </a:p>
          <a:p>
            <a:endParaRPr lang="en-US" sz="56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endParaRPr>
          </a:p>
          <a:p>
            <a:endParaRPr lang="en-US" dirty="0"/>
          </a:p>
        </p:txBody>
      </p:sp>
      <p:sp>
        <p:nvSpPr>
          <p:cNvPr id="5" name="Text Placeholder 4">
            <a:extLst>
              <a:ext uri="{FF2B5EF4-FFF2-40B4-BE49-F238E27FC236}">
                <a16:creationId xmlns:a16="http://schemas.microsoft.com/office/drawing/2014/main" id="{3ABA592A-9C8C-408E-8F44-17E3497442CC}"/>
              </a:ext>
            </a:extLst>
          </p:cNvPr>
          <p:cNvSpPr>
            <a:spLocks noGrp="1"/>
          </p:cNvSpPr>
          <p:nvPr>
            <p:ph type="body" sz="quarter" idx="3"/>
          </p:nvPr>
        </p:nvSpPr>
        <p:spPr/>
        <p:txBody>
          <a:bodyPr/>
          <a:lstStyle/>
          <a:p>
            <a:r>
              <a:rPr lang="en-US" dirty="0"/>
              <a:t>Spanish</a:t>
            </a:r>
          </a:p>
        </p:txBody>
      </p:sp>
      <p:sp>
        <p:nvSpPr>
          <p:cNvPr id="6" name="Content Placeholder 5">
            <a:extLst>
              <a:ext uri="{FF2B5EF4-FFF2-40B4-BE49-F238E27FC236}">
                <a16:creationId xmlns:a16="http://schemas.microsoft.com/office/drawing/2014/main" id="{D5888533-A5E7-48AD-AA9C-F1A245F86BCD}"/>
              </a:ext>
            </a:extLst>
          </p:cNvPr>
          <p:cNvSpPr>
            <a:spLocks noGrp="1"/>
          </p:cNvSpPr>
          <p:nvPr>
            <p:ph sz="quarter" idx="4"/>
          </p:nvPr>
        </p:nvSpPr>
        <p:spPr/>
        <p:txBody>
          <a:bodyPr>
            <a:normAutofit/>
          </a:bodyPr>
          <a:lstStyle/>
          <a:p>
            <a:r>
              <a:rPr lang="en-US" sz="1200" dirty="0"/>
              <a:t>La aportación de la escuela, familia y miembros de la comunidad determina como los fondos de Título 1 son utilizadas basado en un estudio de necesidades</a:t>
            </a:r>
          </a:p>
          <a:p>
            <a:pPr marL="0" indent="0">
              <a:buNone/>
            </a:pPr>
            <a:endParaRPr lang="en-US" sz="1200" dirty="0"/>
          </a:p>
          <a:p>
            <a:r>
              <a:rPr lang="en-US" sz="1200" dirty="0"/>
              <a:t>Favor de asistir a las reuniones/entrenamientos en linea o en persona y completar las encuestas para proveer su aportación de como los fondos de Título 1 deben ser utilizados</a:t>
            </a:r>
          </a:p>
          <a:p>
            <a:pPr marL="0" indent="0">
              <a:buNone/>
            </a:pPr>
            <a:endParaRPr lang="en-US" sz="1200" dirty="0"/>
          </a:p>
          <a:p>
            <a:r>
              <a:rPr lang="en-US" sz="1200" dirty="0"/>
              <a:t>Todas las escuelas de Título 1 deben documentar cuando los padres están envueltos en el proceso de Planificación de toda la escuela</a:t>
            </a:r>
          </a:p>
        </p:txBody>
      </p:sp>
    </p:spTree>
    <p:extLst>
      <p:ext uri="{BB962C8B-B14F-4D97-AF65-F5344CB8AC3E}">
        <p14:creationId xmlns:p14="http://schemas.microsoft.com/office/powerpoint/2010/main" val="1727196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     Title I Schoolwide Budget</a:t>
            </a:r>
            <a:br>
              <a:rPr lang="en-US" dirty="0"/>
            </a:br>
            <a:r>
              <a:rPr lang="en-US" dirty="0"/>
              <a:t>(</a:t>
            </a:r>
            <a:r>
              <a:rPr lang="en-US" sz="3200" dirty="0"/>
              <a:t>Presupuesto escolar de Título 1)</a:t>
            </a:r>
            <a:endParaRPr lang="en-US" dirty="0"/>
          </a:p>
        </p:txBody>
      </p:sp>
      <p:sp>
        <p:nvSpPr>
          <p:cNvPr id="5" name="Text Placeholder 4">
            <a:extLst>
              <a:ext uri="{FF2B5EF4-FFF2-40B4-BE49-F238E27FC236}">
                <a16:creationId xmlns:a16="http://schemas.microsoft.com/office/drawing/2014/main" id="{06A1355A-6244-454F-A6E7-D3F6C12F9BBE}"/>
              </a:ext>
            </a:extLst>
          </p:cNvPr>
          <p:cNvSpPr>
            <a:spLocks noGrp="1"/>
          </p:cNvSpPr>
          <p:nvPr>
            <p:ph type="body" idx="1"/>
          </p:nvPr>
        </p:nvSpPr>
        <p:spPr/>
        <p:txBody>
          <a:bodyPr/>
          <a:lstStyle/>
          <a:p>
            <a:r>
              <a:rPr lang="en-US" dirty="0"/>
              <a:t>English</a:t>
            </a:r>
          </a:p>
        </p:txBody>
      </p:sp>
      <p:sp>
        <p:nvSpPr>
          <p:cNvPr id="2" name="Content Placeholder 1"/>
          <p:cNvSpPr>
            <a:spLocks noGrp="1"/>
          </p:cNvSpPr>
          <p:nvPr>
            <p:ph sz="half" idx="2"/>
          </p:nvPr>
        </p:nvSpPr>
        <p:spPr/>
        <p:txBody>
          <a:bodyPr>
            <a:normAutofit fontScale="62500" lnSpcReduction="20000"/>
          </a:bodyPr>
          <a:lstStyle/>
          <a:p>
            <a:pPr marL="0" indent="0">
              <a:buNone/>
            </a:pPr>
            <a:r>
              <a:rPr lang="en-US" sz="21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Belleair Elementary is provided $260,760 to pay for supplemental resources and programs for increased student achievement:</a:t>
            </a:r>
          </a:p>
          <a:p>
            <a:pPr marL="0" indent="0">
              <a:buNone/>
            </a:pPr>
            <a:endParaRPr lang="en-US" sz="1800" dirty="0">
              <a:solidFill>
                <a:srgbClr val="FF0000"/>
              </a:solidFill>
              <a:latin typeface="Nirmala UI Semilight" panose="020B0402040204020203" pitchFamily="34" charset="0"/>
              <a:ea typeface="Nirmala UI Semilight" panose="020B0402040204020203" pitchFamily="34" charset="0"/>
              <a:cs typeface="Nirmala UI Semilight" panose="020B0402040204020203" pitchFamily="34" charset="0"/>
            </a:endParaRPr>
          </a:p>
          <a:p>
            <a:r>
              <a:rPr lang="en-US" sz="18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Math Coach</a:t>
            </a:r>
          </a:p>
          <a:p>
            <a:r>
              <a:rPr lang="en-US" sz="18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Social Worker</a:t>
            </a:r>
          </a:p>
          <a:p>
            <a:r>
              <a:rPr lang="en-US" sz="18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Hourly teachers</a:t>
            </a:r>
          </a:p>
          <a:p>
            <a:r>
              <a:rPr lang="en-US" sz="18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Paraprofessional</a:t>
            </a:r>
          </a:p>
          <a:p>
            <a:r>
              <a:rPr lang="en-US" sz="18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Technology</a:t>
            </a:r>
          </a:p>
          <a:p>
            <a:r>
              <a:rPr lang="en-US" sz="18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Instructional Materials</a:t>
            </a:r>
          </a:p>
          <a:p>
            <a:r>
              <a:rPr lang="en-US" sz="18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Professional Development for teachers/</a:t>
            </a:r>
            <a:r>
              <a:rPr lang="en-US" sz="1800" dirty="0" err="1">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staf</a:t>
            </a:r>
            <a:endParaRPr lang="en-US" sz="18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endParaRPr>
          </a:p>
          <a:p>
            <a:r>
              <a:rPr lang="en-US" sz="18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Extended Learning Program (before and after school tutoring)</a:t>
            </a:r>
            <a:r>
              <a:rPr lang="en-US" sz="1800" dirty="0">
                <a:solidFill>
                  <a:srgbClr val="FF0000"/>
                </a:solidFill>
                <a:latin typeface="Nirmala UI Semilight" panose="020B0402040204020203" pitchFamily="34" charset="0"/>
                <a:ea typeface="Nirmala UI Semilight" panose="020B0402040204020203" pitchFamily="34" charset="0"/>
                <a:cs typeface="Nirmala UI Semilight" panose="020B0402040204020203" pitchFamily="34" charset="0"/>
              </a:rPr>
              <a:t>	</a:t>
            </a:r>
          </a:p>
          <a:p>
            <a:pPr marL="0" indent="0">
              <a:buNone/>
            </a:pPr>
            <a:r>
              <a:rPr lang="en-US" sz="2000" dirty="0">
                <a:solidFill>
                  <a:srgbClr val="FF0000"/>
                </a:solidFill>
                <a:latin typeface="Nirmala UI Semilight" panose="020B0402040204020203" pitchFamily="34" charset="0"/>
                <a:ea typeface="Nirmala UI Semilight" panose="020B0402040204020203" pitchFamily="34" charset="0"/>
                <a:cs typeface="Nirmala UI Semilight" panose="020B0402040204020203" pitchFamily="34" charset="0"/>
              </a:rPr>
              <a:t>          </a:t>
            </a:r>
          </a:p>
          <a:p>
            <a:endParaRPr lang="en-US" dirty="0"/>
          </a:p>
        </p:txBody>
      </p:sp>
      <p:sp>
        <p:nvSpPr>
          <p:cNvPr id="6" name="Text Placeholder 5">
            <a:extLst>
              <a:ext uri="{FF2B5EF4-FFF2-40B4-BE49-F238E27FC236}">
                <a16:creationId xmlns:a16="http://schemas.microsoft.com/office/drawing/2014/main" id="{331F025E-69AB-4C70-9F4E-2668D00EE7A8}"/>
              </a:ext>
            </a:extLst>
          </p:cNvPr>
          <p:cNvSpPr>
            <a:spLocks noGrp="1"/>
          </p:cNvSpPr>
          <p:nvPr>
            <p:ph type="body" sz="quarter" idx="3"/>
          </p:nvPr>
        </p:nvSpPr>
        <p:spPr/>
        <p:txBody>
          <a:bodyPr/>
          <a:lstStyle/>
          <a:p>
            <a:r>
              <a:rPr lang="en-US" dirty="0"/>
              <a:t>Spanish</a:t>
            </a:r>
          </a:p>
        </p:txBody>
      </p:sp>
      <p:sp>
        <p:nvSpPr>
          <p:cNvPr id="7" name="Content Placeholder 6">
            <a:extLst>
              <a:ext uri="{FF2B5EF4-FFF2-40B4-BE49-F238E27FC236}">
                <a16:creationId xmlns:a16="http://schemas.microsoft.com/office/drawing/2014/main" id="{5FFE64A3-8AC5-4363-A880-17CE0515F85F}"/>
              </a:ext>
            </a:extLst>
          </p:cNvPr>
          <p:cNvSpPr>
            <a:spLocks noGrp="1"/>
          </p:cNvSpPr>
          <p:nvPr>
            <p:ph sz="quarter" idx="4"/>
          </p:nvPr>
        </p:nvSpPr>
        <p:spPr/>
        <p:txBody>
          <a:bodyPr>
            <a:normAutofit fontScale="62500" lnSpcReduction="20000"/>
          </a:bodyPr>
          <a:lstStyle/>
          <a:p>
            <a:pPr marL="0" indent="0">
              <a:buNone/>
            </a:pPr>
            <a:r>
              <a:rPr lang="en-US" dirty="0"/>
              <a:t>A la Escuela Primaria Belleair se le proveen $260,760 para pagar por recursos y programas suplementarios para aumentar el exito estudiantil: </a:t>
            </a:r>
          </a:p>
          <a:p>
            <a:r>
              <a:rPr lang="en-US" dirty="0"/>
              <a:t>Un entrenador de </a:t>
            </a:r>
            <a:r>
              <a:rPr lang="en-US" dirty="0" err="1"/>
              <a:t>matematicas</a:t>
            </a:r>
            <a:endParaRPr lang="en-US" dirty="0"/>
          </a:p>
          <a:p>
            <a:r>
              <a:rPr lang="en-US" dirty="0"/>
              <a:t>Una trabajadora social</a:t>
            </a:r>
          </a:p>
          <a:p>
            <a:r>
              <a:rPr lang="en-US" dirty="0"/>
              <a:t>Maestras a tiempo parcial</a:t>
            </a:r>
          </a:p>
          <a:p>
            <a:r>
              <a:rPr lang="en-US" dirty="0"/>
              <a:t>Paraprofesionales</a:t>
            </a:r>
          </a:p>
          <a:p>
            <a:r>
              <a:rPr lang="en-US" dirty="0"/>
              <a:t>Tecnología</a:t>
            </a:r>
          </a:p>
          <a:p>
            <a:r>
              <a:rPr lang="en-US" dirty="0"/>
              <a:t>Materiales instruccionales</a:t>
            </a:r>
          </a:p>
          <a:p>
            <a:r>
              <a:rPr lang="en-US" dirty="0"/>
              <a:t>Desarollo profesional para las maestras/personal</a:t>
            </a:r>
          </a:p>
          <a:p>
            <a:r>
              <a:rPr lang="en-US" dirty="0"/>
              <a:t>Programa de aprendizaje extendido (tutorías antes y después de la escuela)</a:t>
            </a:r>
          </a:p>
        </p:txBody>
      </p:sp>
      <p:pic>
        <p:nvPicPr>
          <p:cNvPr id="4" name="Graphic 3" descr="Money">
            <a:extLst>
              <a:ext uri="{FF2B5EF4-FFF2-40B4-BE49-F238E27FC236}">
                <a16:creationId xmlns:a16="http://schemas.microsoft.com/office/drawing/2014/main" id="{C4B08B1C-EDF4-4C46-B35B-E2116AAEE61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97832" y="411239"/>
            <a:ext cx="914400" cy="914400"/>
          </a:xfrm>
          <a:prstGeom prst="rect">
            <a:avLst/>
          </a:prstGeom>
        </p:spPr>
      </p:pic>
    </p:spTree>
    <p:extLst>
      <p:ext uri="{BB962C8B-B14F-4D97-AF65-F5344CB8AC3E}">
        <p14:creationId xmlns:p14="http://schemas.microsoft.com/office/powerpoint/2010/main" val="3464424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BDB4E6-47C6-4D51-A271-5B978518FAA0}"/>
              </a:ext>
            </a:extLst>
          </p:cNvPr>
          <p:cNvSpPr>
            <a:spLocks noGrp="1"/>
          </p:cNvSpPr>
          <p:nvPr>
            <p:ph type="title"/>
          </p:nvPr>
        </p:nvSpPr>
        <p:spPr>
          <a:xfrm>
            <a:off x="530225" y="458644"/>
            <a:ext cx="8229600" cy="1252728"/>
          </a:xfrm>
        </p:spPr>
        <p:txBody>
          <a:bodyPr>
            <a:normAutofit fontScale="90000"/>
          </a:bodyPr>
          <a:lstStyle/>
          <a:p>
            <a:r>
              <a:rPr lang="en-US" dirty="0"/>
              <a:t>Working Together for Student Success</a:t>
            </a:r>
            <a:br>
              <a:rPr lang="en-US" dirty="0"/>
            </a:br>
            <a:r>
              <a:rPr lang="en-US" dirty="0"/>
              <a:t>(Trabajando juntos para el Exito de los estudiantes)</a:t>
            </a:r>
          </a:p>
        </p:txBody>
      </p:sp>
      <p:sp>
        <p:nvSpPr>
          <p:cNvPr id="4" name="Text Placeholder 3">
            <a:extLst>
              <a:ext uri="{FF2B5EF4-FFF2-40B4-BE49-F238E27FC236}">
                <a16:creationId xmlns:a16="http://schemas.microsoft.com/office/drawing/2014/main" id="{13AE40F8-639A-40C4-99BC-17DEDAEB1323}"/>
              </a:ext>
            </a:extLst>
          </p:cNvPr>
          <p:cNvSpPr>
            <a:spLocks noGrp="1"/>
          </p:cNvSpPr>
          <p:nvPr>
            <p:ph type="body" idx="1"/>
          </p:nvPr>
        </p:nvSpPr>
        <p:spPr/>
        <p:txBody>
          <a:bodyPr/>
          <a:lstStyle/>
          <a:p>
            <a:r>
              <a:rPr lang="en-US" dirty="0"/>
              <a:t>English	</a:t>
            </a:r>
          </a:p>
        </p:txBody>
      </p:sp>
      <p:sp>
        <p:nvSpPr>
          <p:cNvPr id="3" name="Content Placeholder 2">
            <a:extLst>
              <a:ext uri="{FF2B5EF4-FFF2-40B4-BE49-F238E27FC236}">
                <a16:creationId xmlns:a16="http://schemas.microsoft.com/office/drawing/2014/main" id="{B8DBB1B6-6E29-4488-9C8D-D7933BD8BC10}"/>
              </a:ext>
            </a:extLst>
          </p:cNvPr>
          <p:cNvSpPr>
            <a:spLocks noGrp="1"/>
          </p:cNvSpPr>
          <p:nvPr>
            <p:ph sz="half" idx="2"/>
          </p:nvPr>
        </p:nvSpPr>
        <p:spPr>
          <a:xfrm>
            <a:off x="677332" y="3429000"/>
            <a:ext cx="3820055" cy="2781382"/>
          </a:xfrm>
        </p:spPr>
        <p:txBody>
          <a:bodyPr>
            <a:normAutofit fontScale="47500" lnSpcReduction="20000"/>
          </a:bodyPr>
          <a:lstStyle/>
          <a:p>
            <a:pPr marL="0" lvl="0" indent="0" algn="ctr">
              <a:buNone/>
            </a:pPr>
            <a:r>
              <a:rPr lang="en-US" sz="23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rPr>
              <a:t>Where are these documents located?</a:t>
            </a:r>
          </a:p>
          <a:p>
            <a:pPr marL="0" lvl="0" indent="0" algn="ctr">
              <a:buNone/>
            </a:pPr>
            <a:endParaRPr lang="en-US" sz="1800" dirty="0">
              <a:solidFill>
                <a:schemeClr val="tx1"/>
              </a:solidFill>
              <a:latin typeface="Nirmala UI Semilight" panose="020B0402040204020203" pitchFamily="34" charset="0"/>
              <a:ea typeface="Nirmala UI Semilight" panose="020B0402040204020203" pitchFamily="34" charset="0"/>
              <a:cs typeface="Nirmala UI Semilight" panose="020B0402040204020203" pitchFamily="34" charset="0"/>
            </a:endParaRPr>
          </a:p>
          <a:p>
            <a:pPr marL="0" lvl="0" indent="0">
              <a:buNone/>
            </a:pPr>
            <a:r>
              <a:rPr lang="en-US" sz="2100" dirty="0">
                <a:solidFill>
                  <a:schemeClr val="tx1"/>
                </a:solidFill>
                <a:latin typeface="Nirmala UI" panose="020B0502040204020203" pitchFamily="34" charset="0"/>
                <a:ea typeface="Nirmala UI" panose="020B0502040204020203" pitchFamily="34" charset="0"/>
                <a:cs typeface="Nirmala UI" panose="020B0502040204020203" pitchFamily="34" charset="0"/>
              </a:rPr>
              <a:t>Please review these documents at the Parent Station and the school and district websites. We invite you to attend meetings or complete surveys to share your input…we need and want you to be involved.</a:t>
            </a:r>
          </a:p>
          <a:p>
            <a:pPr marL="0" lvl="0" indent="0">
              <a:buNone/>
            </a:pPr>
            <a:endParaRPr lang="en-US" sz="2100" dirty="0">
              <a:solidFill>
                <a:schemeClr val="tx1"/>
              </a:solidFill>
              <a:latin typeface="Nirmala UI" panose="020B0502040204020203" pitchFamily="34" charset="0"/>
              <a:ea typeface="Nirmala UI" panose="020B0502040204020203" pitchFamily="34" charset="0"/>
              <a:cs typeface="Nirmala UI" panose="020B0502040204020203" pitchFamily="34" charset="0"/>
            </a:endParaRPr>
          </a:p>
          <a:p>
            <a:pPr marL="0" lvl="0" indent="0">
              <a:buNone/>
            </a:pPr>
            <a:r>
              <a:rPr lang="en-US" sz="2100" dirty="0">
                <a:solidFill>
                  <a:schemeClr val="tx1"/>
                </a:solidFill>
                <a:latin typeface="Nirmala UI" panose="020B0502040204020203" pitchFamily="34" charset="0"/>
                <a:ea typeface="Nirmala UI" panose="020B0502040204020203" pitchFamily="34" charset="0"/>
                <a:cs typeface="Nirmala UI" panose="020B0502040204020203" pitchFamily="34" charset="0"/>
              </a:rPr>
              <a:t>Check out our website </a:t>
            </a:r>
            <a:r>
              <a:rPr lang="en-US" sz="2100" dirty="0">
                <a:latin typeface="Nirmala UI" panose="020B0502040204020203" pitchFamily="34" charset="0"/>
                <a:ea typeface="Nirmala UI" panose="020B0502040204020203" pitchFamily="34" charset="0"/>
                <a:cs typeface="Nirmala UI" panose="020B0502040204020203" pitchFamily="34" charset="0"/>
                <a:hlinkClick r:id="rId3"/>
              </a:rPr>
              <a:t>www.pcsb.org/belleair-es</a:t>
            </a:r>
            <a:r>
              <a:rPr lang="en-US" sz="2100" dirty="0">
                <a:latin typeface="Nirmala UI" panose="020B0502040204020203" pitchFamily="34" charset="0"/>
                <a:ea typeface="Nirmala UI" panose="020B0502040204020203" pitchFamily="34" charset="0"/>
                <a:cs typeface="Nirmala UI" panose="020B0502040204020203" pitchFamily="34" charset="0"/>
              </a:rPr>
              <a:t> </a:t>
            </a:r>
            <a:r>
              <a:rPr lang="en-US" sz="2100" dirty="0">
                <a:solidFill>
                  <a:schemeClr val="tx1"/>
                </a:solidFill>
                <a:latin typeface="Nirmala UI" panose="020B0502040204020203" pitchFamily="34" charset="0"/>
                <a:ea typeface="Nirmala UI" panose="020B0502040204020203" pitchFamily="34" charset="0"/>
                <a:cs typeface="Nirmala UI" panose="020B0502040204020203" pitchFamily="34" charset="0"/>
              </a:rPr>
              <a:t>to view:</a:t>
            </a:r>
            <a:endParaRPr lang="en-US" sz="2100" dirty="0">
              <a:solidFill>
                <a:srgbClr val="FF0000"/>
              </a:solidFill>
              <a:latin typeface="Nirmala UI" panose="020B0502040204020203" pitchFamily="34" charset="0"/>
              <a:ea typeface="Nirmala UI" panose="020B0502040204020203" pitchFamily="34" charset="0"/>
              <a:cs typeface="Nirmala UI" panose="020B0502040204020203" pitchFamily="34" charset="0"/>
            </a:endParaRPr>
          </a:p>
          <a:p>
            <a:r>
              <a:rPr lang="en-US" sz="2100" dirty="0">
                <a:solidFill>
                  <a:schemeClr val="tx1"/>
                </a:solidFill>
                <a:latin typeface="Nirmala UI" panose="020B0502040204020203" pitchFamily="34" charset="0"/>
                <a:ea typeface="Nirmala UI" panose="020B0502040204020203" pitchFamily="34" charset="0"/>
                <a:cs typeface="Nirmala UI" panose="020B0502040204020203" pitchFamily="34" charset="0"/>
              </a:rPr>
              <a:t>School Improvement Plan (SIP) </a:t>
            </a:r>
          </a:p>
          <a:p>
            <a:r>
              <a:rPr lang="en-US" sz="2100" dirty="0">
                <a:solidFill>
                  <a:schemeClr val="tx1"/>
                </a:solidFill>
                <a:latin typeface="Nirmala UI" panose="020B0502040204020203" pitchFamily="34" charset="0"/>
                <a:ea typeface="Nirmala UI" panose="020B0502040204020203" pitchFamily="34" charset="0"/>
                <a:cs typeface="Nirmala UI" panose="020B0502040204020203" pitchFamily="34" charset="0"/>
              </a:rPr>
              <a:t>Title I Schoolwide Plan </a:t>
            </a:r>
          </a:p>
          <a:p>
            <a:pPr lvl="0"/>
            <a:r>
              <a:rPr lang="en-US" sz="2100" dirty="0">
                <a:solidFill>
                  <a:schemeClr val="tx1"/>
                </a:solidFill>
                <a:latin typeface="Nirmala UI" panose="020B0502040204020203" pitchFamily="34" charset="0"/>
                <a:ea typeface="Nirmala UI" panose="020B0502040204020203" pitchFamily="34" charset="0"/>
                <a:cs typeface="Nirmala UI" panose="020B0502040204020203" pitchFamily="34" charset="0"/>
              </a:rPr>
              <a:t>School Level Parent and Family Engagement Plan (PFEP) </a:t>
            </a:r>
          </a:p>
          <a:p>
            <a:pPr lvl="0"/>
            <a:r>
              <a:rPr lang="en-US" sz="2100" dirty="0">
                <a:solidFill>
                  <a:schemeClr val="tx1"/>
                </a:solidFill>
                <a:latin typeface="Nirmala UI" panose="020B0502040204020203" pitchFamily="34" charset="0"/>
                <a:ea typeface="Nirmala UI" panose="020B0502040204020203" pitchFamily="34" charset="0"/>
                <a:cs typeface="Nirmala UI" panose="020B0502040204020203" pitchFamily="34" charset="0"/>
              </a:rPr>
              <a:t>Parent-School-Student Compact</a:t>
            </a:r>
          </a:p>
          <a:p>
            <a:pPr marL="0" lvl="0" indent="0">
              <a:buNone/>
            </a:pPr>
            <a:endParaRPr lang="en-US" sz="2100" dirty="0">
              <a:solidFill>
                <a:srgbClr val="FF0000"/>
              </a:solidFill>
              <a:latin typeface="Nirmala UI" panose="020B0502040204020203" pitchFamily="34" charset="0"/>
              <a:ea typeface="Nirmala UI" panose="020B0502040204020203" pitchFamily="34" charset="0"/>
              <a:cs typeface="Nirmala UI" panose="020B0502040204020203" pitchFamily="34" charset="0"/>
            </a:endParaRPr>
          </a:p>
          <a:p>
            <a:r>
              <a:rPr lang="en-US" sz="2100" dirty="0">
                <a:solidFill>
                  <a:schemeClr val="tx1"/>
                </a:solidFill>
                <a:latin typeface="Nirmala UI" panose="020B0502040204020203" pitchFamily="34" charset="0"/>
                <a:ea typeface="Nirmala UI" panose="020B0502040204020203" pitchFamily="34" charset="0"/>
                <a:cs typeface="Nirmala UI" panose="020B0502040204020203" pitchFamily="34" charset="0"/>
              </a:rPr>
              <a:t>Pinellas County School’s Parent and Family Engagement Plan at </a:t>
            </a:r>
            <a:r>
              <a:rPr lang="en-US" sz="2100" dirty="0">
                <a:latin typeface="Nirmala UI" panose="020B0502040204020203" pitchFamily="34" charset="0"/>
                <a:ea typeface="Nirmala UI" panose="020B0502040204020203" pitchFamily="34" charset="0"/>
                <a:cs typeface="Nirmala UI" panose="020B0502040204020203" pitchFamily="34" charset="0"/>
                <a:hlinkClick r:id="rId4"/>
              </a:rPr>
              <a:t>www.pcsb.org/titleone</a:t>
            </a:r>
            <a:r>
              <a:rPr lang="en-US" sz="2100" dirty="0">
                <a:latin typeface="Nirmala UI" panose="020B0502040204020203" pitchFamily="34" charset="0"/>
                <a:ea typeface="Nirmala UI" panose="020B0502040204020203" pitchFamily="34" charset="0"/>
                <a:cs typeface="Nirmala UI" panose="020B0502040204020203" pitchFamily="34" charset="0"/>
              </a:rPr>
              <a:t> </a:t>
            </a:r>
            <a:r>
              <a:rPr lang="en-US" sz="2100" dirty="0">
                <a:solidFill>
                  <a:schemeClr val="tx1"/>
                </a:solidFill>
                <a:latin typeface="Nirmala UI" panose="020B0502040204020203" pitchFamily="34" charset="0"/>
                <a:ea typeface="Nirmala UI" panose="020B0502040204020203" pitchFamily="34" charset="0"/>
                <a:cs typeface="Nirmala UI" panose="020B0502040204020203" pitchFamily="34" charset="0"/>
              </a:rPr>
              <a:t>and a summary is written in: “Title I Family &amp; School Partnership Overview””, which is given to all Title I families.</a:t>
            </a:r>
          </a:p>
          <a:p>
            <a:endParaRPr lang="en-US" dirty="0"/>
          </a:p>
        </p:txBody>
      </p:sp>
      <p:sp>
        <p:nvSpPr>
          <p:cNvPr id="5" name="Text Placeholder 4">
            <a:extLst>
              <a:ext uri="{FF2B5EF4-FFF2-40B4-BE49-F238E27FC236}">
                <a16:creationId xmlns:a16="http://schemas.microsoft.com/office/drawing/2014/main" id="{27DCF1E3-316E-436F-9639-A5C1950E583B}"/>
              </a:ext>
            </a:extLst>
          </p:cNvPr>
          <p:cNvSpPr>
            <a:spLocks noGrp="1"/>
          </p:cNvSpPr>
          <p:nvPr>
            <p:ph type="body" sz="quarter" idx="3"/>
          </p:nvPr>
        </p:nvSpPr>
        <p:spPr/>
        <p:txBody>
          <a:bodyPr/>
          <a:lstStyle/>
          <a:p>
            <a:r>
              <a:rPr lang="en-US" dirty="0"/>
              <a:t>Spanish</a:t>
            </a:r>
          </a:p>
        </p:txBody>
      </p:sp>
      <p:sp>
        <p:nvSpPr>
          <p:cNvPr id="6" name="Content Placeholder 5">
            <a:extLst>
              <a:ext uri="{FF2B5EF4-FFF2-40B4-BE49-F238E27FC236}">
                <a16:creationId xmlns:a16="http://schemas.microsoft.com/office/drawing/2014/main" id="{B7C4A266-463C-4377-A779-277CF022195D}"/>
              </a:ext>
            </a:extLst>
          </p:cNvPr>
          <p:cNvSpPr>
            <a:spLocks noGrp="1"/>
          </p:cNvSpPr>
          <p:nvPr>
            <p:ph sz="quarter" idx="4"/>
          </p:nvPr>
        </p:nvSpPr>
        <p:spPr>
          <a:xfrm>
            <a:off x="4648200" y="3344780"/>
            <a:ext cx="3822192" cy="3054575"/>
          </a:xfrm>
        </p:spPr>
        <p:txBody>
          <a:bodyPr>
            <a:normAutofit fontScale="47500" lnSpcReduction="20000"/>
          </a:bodyPr>
          <a:lstStyle/>
          <a:p>
            <a:pPr marL="0" indent="0" algn="ctr">
              <a:buNone/>
            </a:pPr>
            <a:r>
              <a:rPr lang="en-US" dirty="0">
                <a:latin typeface="Nirmala UI" panose="020B0502040204020203" pitchFamily="34" charset="0"/>
                <a:cs typeface="Nirmala UI" panose="020B0502040204020203" pitchFamily="34" charset="0"/>
              </a:rPr>
              <a:t>¿Donde están estos documento localizados?</a:t>
            </a:r>
          </a:p>
          <a:p>
            <a:pPr marL="0" indent="0">
              <a:buNone/>
            </a:pPr>
            <a:endParaRPr lang="en-US" sz="1500" dirty="0">
              <a:latin typeface="Nirmala UI" panose="020B0502040204020203" pitchFamily="34" charset="0"/>
              <a:cs typeface="Nirmala UI" panose="020B0502040204020203" pitchFamily="34" charset="0"/>
            </a:endParaRPr>
          </a:p>
          <a:p>
            <a:pPr marL="0" indent="0">
              <a:buNone/>
            </a:pPr>
            <a:r>
              <a:rPr lang="en-US" dirty="0">
                <a:latin typeface="Nirmala UI" panose="020B0502040204020203" pitchFamily="34" charset="0"/>
                <a:cs typeface="Nirmala UI" panose="020B0502040204020203" pitchFamily="34" charset="0"/>
              </a:rPr>
              <a:t>Favor de revisar estos documentos en la Estación de Padres y en las páginas de las redes de la escuela y el distrito escolar. Usted está invitado a asistir a las reuniones o a completar las encuestas para compartir su sentir……Necesitamos y queremos que usted se envuelva.</a:t>
            </a:r>
          </a:p>
          <a:p>
            <a:pPr marL="0" indent="0">
              <a:buNone/>
            </a:pPr>
            <a:endParaRPr lang="en-US" dirty="0">
              <a:latin typeface="Nirmala UI" panose="020B0502040204020203" pitchFamily="34" charset="0"/>
              <a:cs typeface="Nirmala UI" panose="020B0502040204020203" pitchFamily="34" charset="0"/>
            </a:endParaRPr>
          </a:p>
          <a:p>
            <a:pPr marL="0" indent="0">
              <a:buNone/>
            </a:pPr>
            <a:r>
              <a:rPr lang="en-US" dirty="0">
                <a:latin typeface="Nirmala UI" panose="020B0502040204020203" pitchFamily="34" charset="0"/>
                <a:cs typeface="Nirmala UI" panose="020B0502040204020203" pitchFamily="34" charset="0"/>
              </a:rPr>
              <a:t>Revise nuestra página de la red </a:t>
            </a:r>
            <a:r>
              <a:rPr lang="en-US" dirty="0">
                <a:latin typeface="Nirmala UI" panose="020B0502040204020203" pitchFamily="34" charset="0"/>
                <a:cs typeface="Nirmala UI" panose="020B0502040204020203" pitchFamily="34" charset="0"/>
                <a:hlinkClick r:id="rId3"/>
              </a:rPr>
              <a:t>www.pcsb.org/belleair-es</a:t>
            </a:r>
            <a:r>
              <a:rPr lang="en-US" dirty="0">
                <a:latin typeface="Nirmala UI" panose="020B0502040204020203" pitchFamily="34" charset="0"/>
                <a:cs typeface="Nirmala UI" panose="020B0502040204020203" pitchFamily="34" charset="0"/>
              </a:rPr>
              <a:t> para ver:</a:t>
            </a:r>
          </a:p>
          <a:p>
            <a:r>
              <a:rPr lang="en-US" dirty="0">
                <a:latin typeface="Nirmala UI" panose="020B0502040204020203" pitchFamily="34" charset="0"/>
                <a:cs typeface="Nirmala UI" panose="020B0502040204020203" pitchFamily="34" charset="0"/>
              </a:rPr>
              <a:t>El plan de mejoramiento escolar (SIP)</a:t>
            </a:r>
          </a:p>
          <a:p>
            <a:r>
              <a:rPr lang="en-US" dirty="0">
                <a:latin typeface="Nirmala UI" panose="020B0502040204020203" pitchFamily="34" charset="0"/>
                <a:cs typeface="Nirmala UI" panose="020B0502040204020203" pitchFamily="34" charset="0"/>
              </a:rPr>
              <a:t>Plan de toda la escuela de Titulo 1</a:t>
            </a:r>
          </a:p>
          <a:p>
            <a:r>
              <a:rPr lang="en-US" dirty="0">
                <a:latin typeface="Nirmala UI" panose="020B0502040204020203" pitchFamily="34" charset="0"/>
                <a:cs typeface="Nirmala UI" panose="020B0502040204020203" pitchFamily="34" charset="0"/>
              </a:rPr>
              <a:t>Plan de Participación de Padres y Familias en los niveles escolares (PFEP)</a:t>
            </a:r>
          </a:p>
          <a:p>
            <a:r>
              <a:rPr lang="en-US" dirty="0">
                <a:latin typeface="Nirmala UI" panose="020B0502040204020203" pitchFamily="34" charset="0"/>
                <a:cs typeface="Nirmala UI" panose="020B0502040204020203" pitchFamily="34" charset="0"/>
              </a:rPr>
              <a:t>Pacto entre los padres-escuela-estudiantes</a:t>
            </a:r>
          </a:p>
          <a:p>
            <a:pPr marL="0" indent="0">
              <a:buNone/>
            </a:pPr>
            <a:endParaRPr lang="en-US" dirty="0">
              <a:latin typeface="Nirmala UI" panose="020B0502040204020203" pitchFamily="34" charset="0"/>
              <a:cs typeface="Nirmala UI" panose="020B0502040204020203" pitchFamily="34" charset="0"/>
            </a:endParaRPr>
          </a:p>
          <a:p>
            <a:r>
              <a:rPr lang="en-US" dirty="0">
                <a:latin typeface="Nirmala UI" panose="020B0502040204020203" pitchFamily="34" charset="0"/>
                <a:cs typeface="Nirmala UI" panose="020B0502040204020203" pitchFamily="34" charset="0"/>
              </a:rPr>
              <a:t>Revise el Plan de Participación de Padres y Familias de las Escuelas del Condado de Pinellas en </a:t>
            </a:r>
            <a:r>
              <a:rPr lang="en-US" dirty="0">
                <a:latin typeface="Nirmala UI" panose="020B0502040204020203" pitchFamily="34" charset="0"/>
                <a:cs typeface="Nirmala UI" panose="020B0502040204020203" pitchFamily="34" charset="0"/>
                <a:hlinkClick r:id="rId4"/>
              </a:rPr>
              <a:t>www.pcsb.org/titleone</a:t>
            </a:r>
            <a:r>
              <a:rPr lang="en-US" dirty="0">
                <a:latin typeface="Nirmala UI" panose="020B0502040204020203" pitchFamily="34" charset="0"/>
                <a:cs typeface="Nirmala UI" panose="020B0502040204020203" pitchFamily="34" charset="0"/>
              </a:rPr>
              <a:t> y un resumen está escrito en: “Title 1 Family &amp; School Partnership Overview”, el cual es ofrecido a todas las familias de Titulo 1.</a:t>
            </a:r>
          </a:p>
          <a:p>
            <a:endParaRPr lang="en-US" dirty="0">
              <a:latin typeface="Nirmala UI" panose="020B0502040204020203" pitchFamily="34" charset="0"/>
              <a:cs typeface="Nirmala UI" panose="020B0502040204020203" pitchFamily="34" charset="0"/>
            </a:endParaRPr>
          </a:p>
        </p:txBody>
      </p:sp>
    </p:spTree>
    <p:extLst>
      <p:ext uri="{BB962C8B-B14F-4D97-AF65-F5344CB8AC3E}">
        <p14:creationId xmlns:p14="http://schemas.microsoft.com/office/powerpoint/2010/main" val="546644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Custom 103">
      <a:dk1>
        <a:sysClr val="windowText" lastClr="000000"/>
      </a:dk1>
      <a:lt1>
        <a:sysClr val="window" lastClr="FFFFFF"/>
      </a:lt1>
      <a:dk2>
        <a:srgbClr val="44546A"/>
      </a:dk2>
      <a:lt2>
        <a:srgbClr val="E7E6E6"/>
      </a:lt2>
      <a:accent1>
        <a:srgbClr val="233F70"/>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89EE1EB476FC04CBC07A923E482A3D8" ma:contentTypeVersion="14" ma:contentTypeDescription="Create a new document." ma:contentTypeScope="" ma:versionID="78fb43faa55dbfeecebcd9f61b5dbb5d">
  <xsd:schema xmlns:xsd="http://www.w3.org/2001/XMLSchema" xmlns:xs="http://www.w3.org/2001/XMLSchema" xmlns:p="http://schemas.microsoft.com/office/2006/metadata/properties" xmlns:ns1="http://schemas.microsoft.com/sharepoint/v3" xmlns:ns3="4e567969-9970-42c9-9b07-201d7fe0acb8" xmlns:ns4="519c6d5f-ad7f-485f-91f8-033e5a1915fe" targetNamespace="http://schemas.microsoft.com/office/2006/metadata/properties" ma:root="true" ma:fieldsID="57508be6976af34c9e52543b7c77d8bf" ns1:_="" ns3:_="" ns4:_="">
    <xsd:import namespace="http://schemas.microsoft.com/sharepoint/v3"/>
    <xsd:import namespace="4e567969-9970-42c9-9b07-201d7fe0acb8"/>
    <xsd:import namespace="519c6d5f-ad7f-485f-91f8-033e5a1915f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1:_ip_UnifiedCompliancePolicyProperties" minOccurs="0"/>
                <xsd:element ref="ns1:_ip_UnifiedCompliancePolicyUIAction"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e567969-9970-42c9-9b07-201d7fe0acb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9c6d5f-ad7f-485f-91f8-033e5a1915f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21"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7A6E406-2783-46BB-8B38-DEDB0057A60B}">
  <ds:schemaRefs>
    <ds:schemaRef ds:uri="http://schemas.microsoft.com/sharepoint/v3/contenttype/forms"/>
  </ds:schemaRefs>
</ds:datastoreItem>
</file>

<file path=customXml/itemProps2.xml><?xml version="1.0" encoding="utf-8"?>
<ds:datastoreItem xmlns:ds="http://schemas.openxmlformats.org/officeDocument/2006/customXml" ds:itemID="{74D9E4C2-2012-47CA-985F-7C07D7417009}">
  <ds:schemaRefs>
    <ds:schemaRef ds:uri="http://purl.org/dc/terms/"/>
    <ds:schemaRef ds:uri="519c6d5f-ad7f-485f-91f8-033e5a1915fe"/>
    <ds:schemaRef ds:uri="http://schemas.openxmlformats.org/package/2006/metadata/core-properties"/>
    <ds:schemaRef ds:uri="http://schemas.microsoft.com/office/2006/documentManagement/types"/>
    <ds:schemaRef ds:uri="4e567969-9970-42c9-9b07-201d7fe0acb8"/>
    <ds:schemaRef ds:uri="http://purl.org/dc/elements/1.1/"/>
    <ds:schemaRef ds:uri="http://schemas.microsoft.com/office/2006/metadata/properties"/>
    <ds:schemaRef ds:uri="http://schemas.microsoft.com/sharepoint/v3"/>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4C7C13D6-E9BF-407C-988B-E323720462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e567969-9970-42c9-9b07-201d7fe0acb8"/>
    <ds:schemaRef ds:uri="519c6d5f-ad7f-485f-91f8-033e5a1915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1867</Words>
  <Application>Microsoft Office PowerPoint</Application>
  <PresentationFormat>On-screen Show (4:3)</PresentationFormat>
  <Paragraphs>234</Paragraphs>
  <Slides>13</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Corbel</vt:lpstr>
      <vt:lpstr>Nirmala UI</vt:lpstr>
      <vt:lpstr>Nirmala UI Semilight</vt:lpstr>
      <vt:lpstr>Symbol</vt:lpstr>
      <vt:lpstr>Waveform</vt:lpstr>
      <vt:lpstr>Welcome to the 2021-2022 School Year (Bienvenidos al Año Escolar 2021-2022)</vt:lpstr>
      <vt:lpstr>Belleair Leadership (Liderato de Belleair) </vt:lpstr>
      <vt:lpstr>Communication is Key  to Your Child’s Success (La comunicación es la Llave  para el exito de su Niño/a)</vt:lpstr>
      <vt:lpstr>    Title I Annual Parent Meeting (Reunión Annual de Padres de Título 1)</vt:lpstr>
      <vt:lpstr>About Title I (Acerca de Titulo I)</vt:lpstr>
      <vt:lpstr>Title I Programs Provide Supplemental Support (Los Programas de Titulo 1 proven apoyo suplementario)</vt:lpstr>
      <vt:lpstr>  Title I Schoolwide Planning (Planificación escolar de Título 1)</vt:lpstr>
      <vt:lpstr>     Title I Schoolwide Budget (Presupuesto escolar de Título 1)</vt:lpstr>
      <vt:lpstr>Working Together for Student Success (Trabajando juntos para el Exito de los estudiantes)</vt:lpstr>
      <vt:lpstr>Parent-School-Student Compact (Pacto entre Padres-Escuela-Estudiantes)</vt:lpstr>
      <vt:lpstr>School’s Curriculum (Currículo Escolar)</vt:lpstr>
      <vt:lpstr>  We need your help!   Active Parent Involvement İNecesitamos su ayuda Participación Activa de los Padres! </vt:lpstr>
      <vt:lpstr>Contact Us (Contáctenos)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2020-07-21T20:54:13Z</dcterms:created>
  <dcterms:modified xsi:type="dcterms:W3CDTF">2021-08-29T15:56:38Z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0x010100589EE1EB476FC04CBC07A923E482A3D8</vt:lpwstr>
  </property>
</Properties>
</file>